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Nunito"/>
      <p:regular r:id="rId26"/>
      <p:bold r:id="rId27"/>
      <p:italic r:id="rId28"/>
      <p:boldItalic r:id="rId29"/>
    </p:embeddedFont>
    <p:embeddedFont>
      <p:font typeface="Barlow ExtraBold"/>
      <p:bold r:id="rId30"/>
      <p:boldItalic r:id="rId31"/>
    </p:embeddedFont>
    <p:embeddedFont>
      <p:font typeface="Barlow"/>
      <p:regular r:id="rId32"/>
      <p:bold r:id="rId33"/>
      <p:italic r:id="rId34"/>
      <p:boldItalic r:id="rId35"/>
    </p:embeddedFont>
    <p:embeddedFont>
      <p:font typeface="Nunito Light"/>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A0A3B03-DACC-42EF-B2EA-4691E3BB0042}">
  <a:tblStyle styleId="{7A0A3B03-DACC-42EF-B2EA-4691E3BB004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Nunito-regular.fntdata"/><Relationship Id="rId25" Type="http://schemas.openxmlformats.org/officeDocument/2006/relationships/slide" Target="slides/slide19.xml"/><Relationship Id="rId28" Type="http://schemas.openxmlformats.org/officeDocument/2006/relationships/font" Target="fonts/Nunito-italic.fntdata"/><Relationship Id="rId27" Type="http://schemas.openxmlformats.org/officeDocument/2006/relationships/font" Target="fonts/Nuni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Nunito-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BarlowExtraBold-boldItalic.fntdata"/><Relationship Id="rId30" Type="http://schemas.openxmlformats.org/officeDocument/2006/relationships/font" Target="fonts/BarlowExtraBold-bold.fntdata"/><Relationship Id="rId11" Type="http://schemas.openxmlformats.org/officeDocument/2006/relationships/slide" Target="slides/slide5.xml"/><Relationship Id="rId33" Type="http://schemas.openxmlformats.org/officeDocument/2006/relationships/font" Target="fonts/Barlow-bold.fntdata"/><Relationship Id="rId10" Type="http://schemas.openxmlformats.org/officeDocument/2006/relationships/slide" Target="slides/slide4.xml"/><Relationship Id="rId32" Type="http://schemas.openxmlformats.org/officeDocument/2006/relationships/font" Target="fonts/Barlow-regular.fntdata"/><Relationship Id="rId13" Type="http://schemas.openxmlformats.org/officeDocument/2006/relationships/slide" Target="slides/slide7.xml"/><Relationship Id="rId35" Type="http://schemas.openxmlformats.org/officeDocument/2006/relationships/font" Target="fonts/Barlow-boldItalic.fntdata"/><Relationship Id="rId12" Type="http://schemas.openxmlformats.org/officeDocument/2006/relationships/slide" Target="slides/slide6.xml"/><Relationship Id="rId34" Type="http://schemas.openxmlformats.org/officeDocument/2006/relationships/font" Target="fonts/Barlow-italic.fntdata"/><Relationship Id="rId15" Type="http://schemas.openxmlformats.org/officeDocument/2006/relationships/slide" Target="slides/slide9.xml"/><Relationship Id="rId37" Type="http://schemas.openxmlformats.org/officeDocument/2006/relationships/font" Target="fonts/NunitoLight-bold.fntdata"/><Relationship Id="rId14" Type="http://schemas.openxmlformats.org/officeDocument/2006/relationships/slide" Target="slides/slide8.xml"/><Relationship Id="rId36" Type="http://schemas.openxmlformats.org/officeDocument/2006/relationships/font" Target="fonts/NunitoLight-regular.fntdata"/><Relationship Id="rId17" Type="http://schemas.openxmlformats.org/officeDocument/2006/relationships/slide" Target="slides/slide11.xml"/><Relationship Id="rId39" Type="http://schemas.openxmlformats.org/officeDocument/2006/relationships/font" Target="fonts/NunitoLight-boldItalic.fntdata"/><Relationship Id="rId16" Type="http://schemas.openxmlformats.org/officeDocument/2006/relationships/slide" Target="slides/slide10.xml"/><Relationship Id="rId38" Type="http://schemas.openxmlformats.org/officeDocument/2006/relationships/font" Target="fonts/NunitoLight-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huup.com/multi-vendor/?utm_source=internal_25_django&amp;utm_medium=link&amp;utm_campaign=from_25_Django_blog" TargetMode="External"/><Relationship Id="rId3" Type="http://schemas.openxmlformats.org/officeDocument/2006/relationships/hyperlink" Target="https://www.shuup.com/multivendor-features/?utm_source=internal_25_django&amp;utm_medium=link&amp;utm_campaign=from_25_Django_blog"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6bd7edcfe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g6bd7edcfe9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chemeClr val="dk1"/>
                </a:solidFill>
                <a:latin typeface="Barlow"/>
                <a:ea typeface="Barlow"/>
                <a:cs typeface="Barlow"/>
                <a:sym typeface="Barlow"/>
              </a:rPr>
              <a:t>[Make a copy and edit agenda as per needs]</a:t>
            </a:r>
            <a:endParaRPr b="1">
              <a:latin typeface="Barlow"/>
              <a:ea typeface="Barlow"/>
              <a:cs typeface="Barlow"/>
              <a:sym typeface="Barlow"/>
            </a:endParaRPr>
          </a:p>
          <a:p>
            <a:pPr indent="0" lvl="0" marL="0" rtl="0" algn="l">
              <a:lnSpc>
                <a:spcPct val="100000"/>
              </a:lnSpc>
              <a:spcBef>
                <a:spcPts val="0"/>
              </a:spcBef>
              <a:spcAft>
                <a:spcPts val="0"/>
              </a:spcAft>
              <a:buSzPts val="1100"/>
              <a:buNone/>
            </a:pPr>
            <a:r>
              <a:rPr lang="en-GB">
                <a:latin typeface="Barlow"/>
                <a:ea typeface="Barlow"/>
                <a:cs typeface="Barlow"/>
                <a:sym typeface="Barlow"/>
              </a:rPr>
              <a:t>[Opening slide]</a:t>
            </a:r>
            <a:endParaRPr>
              <a:latin typeface="Barlow"/>
              <a:ea typeface="Barlow"/>
              <a:cs typeface="Barlow"/>
              <a:sym typeface="Barlow"/>
            </a:endParaRPr>
          </a:p>
          <a:p>
            <a:pPr indent="0" lvl="0" marL="0" rtl="0" algn="l">
              <a:lnSpc>
                <a:spcPct val="100000"/>
              </a:lnSpc>
              <a:spcBef>
                <a:spcPts val="0"/>
              </a:spcBef>
              <a:spcAft>
                <a:spcPts val="0"/>
              </a:spcAft>
              <a:buSzPts val="1100"/>
              <a:buNone/>
            </a:pPr>
            <a:r>
              <a:t/>
            </a:r>
            <a:endParaRPr b="1">
              <a:latin typeface="Barlow"/>
              <a:ea typeface="Barlow"/>
              <a:cs typeface="Barlow"/>
              <a:sym typeface="Barlow"/>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87bf4374f1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87bf4374f1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Brief overview (1-2 mins on each slide only)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87bf4374f1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87bf4374f1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Brief overview (1-2 mins on each slide only)</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GB"/>
              <a:t>NB:</a:t>
            </a:r>
            <a:r>
              <a:rPr lang="en-GB">
                <a:latin typeface="Nunito Light"/>
                <a:ea typeface="Nunito Light"/>
                <a:cs typeface="Nunito Light"/>
                <a:sym typeface="Nunito Light"/>
              </a:rPr>
              <a:t> </a:t>
            </a:r>
            <a:endParaRPr>
              <a:latin typeface="Nunito Light"/>
              <a:ea typeface="Nunito Light"/>
              <a:cs typeface="Nunito Light"/>
              <a:sym typeface="Nunito Light"/>
            </a:endParaRPr>
          </a:p>
          <a:p>
            <a:pPr indent="-292100" lvl="0" marL="457200" rtl="0" algn="l">
              <a:spcBef>
                <a:spcPts val="0"/>
              </a:spcBef>
              <a:spcAft>
                <a:spcPts val="0"/>
              </a:spcAft>
              <a:buSzPts val="1000"/>
              <a:buChar char="●"/>
            </a:pPr>
            <a:r>
              <a:rPr b="1" lang="en-GB" sz="1000">
                <a:highlight>
                  <a:srgbClr val="FFFFFF"/>
                </a:highlight>
                <a:latin typeface="Nunito"/>
                <a:ea typeface="Nunito"/>
                <a:cs typeface="Nunito"/>
                <a:sym typeface="Nunito"/>
              </a:rPr>
              <a:t>Shuup</a:t>
            </a:r>
            <a:r>
              <a:rPr lang="en-GB" sz="1000">
                <a:highlight>
                  <a:srgbClr val="FFFFFF"/>
                </a:highlight>
                <a:latin typeface="Nunito Light"/>
                <a:ea typeface="Nunito Light"/>
                <a:cs typeface="Nunito Light"/>
                <a:sym typeface="Nunito Light"/>
              </a:rPr>
              <a:t> is an </a:t>
            </a:r>
            <a:r>
              <a:rPr lang="en-GB" sz="1000">
                <a:highlight>
                  <a:srgbClr val="FFFFFF"/>
                </a:highlight>
                <a:uFill>
                  <a:noFill/>
                </a:uFill>
                <a:latin typeface="Nunito Light"/>
                <a:ea typeface="Nunito Light"/>
                <a:cs typeface="Nunito Light"/>
                <a:sym typeface="Nunito Light"/>
                <a:hlinkClick r:id="rId2"/>
              </a:rPr>
              <a:t>enterprise multivendor software platform</a:t>
            </a:r>
            <a:r>
              <a:rPr lang="en-GB" sz="1000">
                <a:highlight>
                  <a:srgbClr val="FFFFFF"/>
                </a:highlight>
                <a:latin typeface="Nunito Light"/>
                <a:ea typeface="Nunito Light"/>
                <a:cs typeface="Nunito Light"/>
                <a:sym typeface="Nunito Light"/>
              </a:rPr>
              <a:t> you can use to build marketplaces like Amazon, eBay, Grubhub, Fiverr, or SkipTheDishes. </a:t>
            </a:r>
            <a:endParaRPr sz="1000">
              <a:highlight>
                <a:srgbClr val="FFFFFF"/>
              </a:highlight>
              <a:latin typeface="Nunito Light"/>
              <a:ea typeface="Nunito Light"/>
              <a:cs typeface="Nunito Light"/>
              <a:sym typeface="Nunito Light"/>
            </a:endParaRPr>
          </a:p>
          <a:p>
            <a:pPr indent="-292100" lvl="0" marL="457200" rtl="0" algn="l">
              <a:spcBef>
                <a:spcPts val="0"/>
              </a:spcBef>
              <a:spcAft>
                <a:spcPts val="0"/>
              </a:spcAft>
              <a:buSzPts val="1000"/>
              <a:buFont typeface="Nunito Light"/>
              <a:buChar char="●"/>
            </a:pPr>
            <a:r>
              <a:rPr lang="en-GB" sz="1000">
                <a:highlight>
                  <a:srgbClr val="FFFFFF"/>
                </a:highlight>
                <a:latin typeface="Nunito Light"/>
                <a:ea typeface="Nunito Light"/>
                <a:cs typeface="Nunito Light"/>
                <a:sym typeface="Nunito Light"/>
              </a:rPr>
              <a:t>Let merchants sell products, services, rentals, and electronic goods through a scalable, </a:t>
            </a:r>
            <a:r>
              <a:rPr lang="en-GB" sz="1000">
                <a:highlight>
                  <a:srgbClr val="FFFFFF"/>
                </a:highlight>
                <a:uFill>
                  <a:noFill/>
                </a:uFill>
                <a:latin typeface="Nunito Light"/>
                <a:ea typeface="Nunito Light"/>
                <a:cs typeface="Nunito Light"/>
                <a:sym typeface="Nunito Light"/>
                <a:hlinkClick r:id="rId3"/>
              </a:rPr>
              <a:t>multivendor ecommerce marketplace</a:t>
            </a:r>
            <a:r>
              <a:rPr lang="en-GB" sz="1000">
                <a:highlight>
                  <a:srgbClr val="FFFFFF"/>
                </a:highlight>
                <a:latin typeface="Nunito Light"/>
                <a:ea typeface="Nunito Light"/>
                <a:cs typeface="Nunito Light"/>
                <a:sym typeface="Nunito Light"/>
              </a:rPr>
              <a:t>.</a:t>
            </a:r>
            <a:endParaRPr sz="1000">
              <a:highlight>
                <a:srgbClr val="FFFFFF"/>
              </a:highlight>
              <a:latin typeface="Nunito Light"/>
              <a:ea typeface="Nunito Light"/>
              <a:cs typeface="Nunito Light"/>
              <a:sym typeface="Nunito Light"/>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87bf4374f1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87bf4374f1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Brief overview (1-2 mins on each slide only)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87bf4374f1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87bf4374f1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00"/>
              <a:t>Ask students and encourage 3-4 of them to share with the group</a:t>
            </a:r>
            <a:endParaRPr b="1" sz="10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6bd7edcfe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6bd7edcfe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Barlow"/>
                <a:ea typeface="Barlow"/>
                <a:cs typeface="Barlow"/>
                <a:sym typeface="Barlow"/>
              </a:rPr>
              <a:t>What are the different career pathways you can explore through Python?</a:t>
            </a:r>
            <a:endParaRPr>
              <a:latin typeface="Barlow"/>
              <a:ea typeface="Barlow"/>
              <a:cs typeface="Barlow"/>
              <a:sym typeface="Barlow"/>
            </a:endParaRPr>
          </a:p>
          <a:p>
            <a:pPr indent="0" lvl="0" marL="0" rtl="0" algn="l">
              <a:spcBef>
                <a:spcPts val="0"/>
              </a:spcBef>
              <a:spcAft>
                <a:spcPts val="0"/>
              </a:spcAft>
              <a:buNone/>
            </a:pPr>
            <a:r>
              <a:rPr lang="en-GB">
                <a:latin typeface="Barlow"/>
                <a:ea typeface="Barlow"/>
                <a:cs typeface="Barlow"/>
                <a:sym typeface="Barlow"/>
              </a:rPr>
              <a:t>This can either be presented by the instructors themselves or a woman/someone currently working in Tech who can talk to this. </a:t>
            </a:r>
            <a:endParaRPr>
              <a:latin typeface="Barlow"/>
              <a:ea typeface="Barlow"/>
              <a:cs typeface="Barlow"/>
              <a:sym typeface="Barlow"/>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GB">
                <a:solidFill>
                  <a:schemeClr val="dk1"/>
                </a:solidFill>
                <a:latin typeface="Barlow"/>
                <a:ea typeface="Barlow"/>
                <a:cs typeface="Barlow"/>
                <a:sym typeface="Barlow"/>
              </a:rPr>
              <a:t>Tech shouldn’t just be a boys club, so everyone at CFG has been working really hard to build a huge community of female tech talent - women like you who can join the tech workforce and can change things for the better.</a:t>
            </a:r>
            <a:endParaRPr b="1">
              <a:latin typeface="Barlow"/>
              <a:ea typeface="Barlow"/>
              <a:cs typeface="Barlow"/>
              <a:sym typeface="Barlow"/>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6b8c004c0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6b8c004c01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Barlow"/>
                <a:ea typeface="Barlow"/>
                <a:cs typeface="Barlow"/>
                <a:sym typeface="Barlow"/>
              </a:rPr>
              <a:t>How can Code First Girls help you after you have finished a course? Once you have done a course with us, we can help you connect with the right employer, meet other inspiring women with similar interests and continue to develop your skills in Tech with our courses - </a:t>
            </a:r>
            <a:r>
              <a:rPr lang="en-GB" u="sng">
                <a:solidFill>
                  <a:schemeClr val="dk1"/>
                </a:solidFill>
                <a:latin typeface="Barlow"/>
                <a:ea typeface="Barlow"/>
                <a:cs typeface="Barlow"/>
                <a:sym typeface="Barlow"/>
              </a:rPr>
              <a:t>online and in-person</a:t>
            </a:r>
            <a:r>
              <a:rPr lang="en-GB">
                <a:solidFill>
                  <a:schemeClr val="dk1"/>
                </a:solidFill>
                <a:latin typeface="Barlow"/>
                <a:ea typeface="Barlow"/>
                <a:cs typeface="Barlow"/>
                <a:sym typeface="Barlow"/>
              </a:rPr>
              <a:t>! The CFG monthly newsletter also has a ton of resources, job opportunities and events - so do sign up and stay in touch.</a:t>
            </a:r>
            <a:endParaRPr>
              <a:solidFill>
                <a:schemeClr val="dk1"/>
              </a:solidFill>
              <a:latin typeface="Barlow"/>
              <a:ea typeface="Barlow"/>
              <a:cs typeface="Barlow"/>
              <a:sym typeface="Barlow"/>
            </a:endParaRPr>
          </a:p>
          <a:p>
            <a:pPr indent="0" lvl="0" marL="0" rtl="0" algn="l">
              <a:lnSpc>
                <a:spcPct val="100000"/>
              </a:lnSpc>
              <a:spcBef>
                <a:spcPts val="0"/>
              </a:spcBef>
              <a:spcAft>
                <a:spcPts val="0"/>
              </a:spcAft>
              <a:buSzPts val="1100"/>
              <a:buNone/>
            </a:pPr>
            <a:r>
              <a:t/>
            </a:r>
            <a:endParaRPr b="1">
              <a:latin typeface="Barlow"/>
              <a:ea typeface="Barlow"/>
              <a:cs typeface="Barlow"/>
              <a:sym typeface="Barlow"/>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latin typeface="Barlow"/>
                <a:ea typeface="Barlow"/>
                <a:cs typeface="Barlow"/>
                <a:sym typeface="Barlow"/>
              </a:rPr>
              <a:t>Thank you for all your hard work on this course and congratulations again for completing! The CFG mission is to reduce the gap between women and men in tech. The goal isn’t just to teach you to code, but to help create the next generation of leaders - CTOs and CEOs in Tech.</a:t>
            </a:r>
            <a:endParaRPr>
              <a:latin typeface="Barlow"/>
              <a:ea typeface="Barlow"/>
              <a:cs typeface="Barlow"/>
              <a:sym typeface="Barlow"/>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87bf4374f1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g87bf4374f1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chemeClr val="dk1"/>
                </a:solidFill>
                <a:latin typeface="Barlow"/>
                <a:ea typeface="Barlow"/>
                <a:cs typeface="Barlow"/>
                <a:sym typeface="Barlow"/>
              </a:rPr>
              <a:t>[FOR CAREER SWITCHER PAID COURSES ONLY]</a:t>
            </a:r>
            <a:endParaRPr b="1">
              <a:solidFill>
                <a:schemeClr val="dk1"/>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b="1" lang="en-GB">
                <a:solidFill>
                  <a:schemeClr val="dk1"/>
                </a:solidFill>
                <a:latin typeface="Barlow"/>
                <a:ea typeface="Barlow"/>
                <a:cs typeface="Barlow"/>
                <a:sym typeface="Barlow"/>
              </a:rPr>
              <a:t>Let students know that this link will be sent to them on Slack</a:t>
            </a:r>
            <a:endParaRPr b="1">
              <a:latin typeface="Barlow"/>
              <a:ea typeface="Barlow"/>
              <a:cs typeface="Barlow"/>
              <a:sym typeface="Barlow"/>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87bf4374f1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87bf4374f1_0_3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chemeClr val="dk1"/>
                </a:solidFill>
                <a:latin typeface="Barlow"/>
                <a:ea typeface="Barlow"/>
                <a:cs typeface="Barlow"/>
                <a:sym typeface="Barlow"/>
              </a:rPr>
              <a:t>[FOR CODING KICKSTARTER FREE COURSES ONLY]</a:t>
            </a:r>
            <a:endParaRPr b="1">
              <a:solidFill>
                <a:schemeClr val="dk1"/>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b="1" lang="en-GB">
                <a:solidFill>
                  <a:schemeClr val="dk1"/>
                </a:solidFill>
                <a:latin typeface="Barlow"/>
                <a:ea typeface="Barlow"/>
                <a:cs typeface="Barlow"/>
                <a:sym typeface="Barlow"/>
              </a:rPr>
              <a:t>Let students know that this link will be sent to them on Slack</a:t>
            </a:r>
            <a:endParaRPr b="1">
              <a:latin typeface="Barlow"/>
              <a:ea typeface="Barlow"/>
              <a:cs typeface="Barlow"/>
              <a:sym typeface="Barlow"/>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87bf4374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Google Shape;58;g87bf4374f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GB">
                <a:latin typeface="Barlow"/>
                <a:ea typeface="Barlow"/>
                <a:cs typeface="Barlow"/>
                <a:sym typeface="Barlow"/>
              </a:rPr>
              <a:t>[Keep agenda slide on until Team Presentations]</a:t>
            </a:r>
            <a:endParaRPr b="1">
              <a:latin typeface="Barlow"/>
              <a:ea typeface="Barlow"/>
              <a:cs typeface="Barlow"/>
              <a:sym typeface="Barlow"/>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87bf4374f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g87bf4374f1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GB">
                <a:latin typeface="Barlow"/>
                <a:ea typeface="Barlow"/>
                <a:cs typeface="Barlow"/>
                <a:sym typeface="Barlow"/>
              </a:rPr>
              <a:t>[Keep agenda slide on until Team Presentations]</a:t>
            </a:r>
            <a:endParaRPr b="1">
              <a:latin typeface="Barlow"/>
              <a:ea typeface="Barlow"/>
              <a:cs typeface="Barlow"/>
              <a:sym typeface="Barlow"/>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87bf4374f1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g87bf4374f1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GB">
                <a:latin typeface="Barlow"/>
                <a:ea typeface="Barlow"/>
                <a:cs typeface="Barlow"/>
                <a:sym typeface="Barlow"/>
              </a:rPr>
              <a:t>[Keep agenda slide on until Team Presentations]</a:t>
            </a:r>
            <a:endParaRPr b="1">
              <a:latin typeface="Barlow"/>
              <a:ea typeface="Barlow"/>
              <a:cs typeface="Barlow"/>
              <a:sym typeface="Barlow"/>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87bf4374f1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87bf4374f1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Brief overview (1-2 mins on each slide only)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87bf4374f1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87bf4374f1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Brief overview (1-2 mins on each slide only)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87bf4374f1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87bf4374f1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Brief overview (1-2 mins on each slide only)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87bf4374f1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87bf4374f1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Brief overview (1-2 mins on each slide only)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87bf4374f1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87bf4374f1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Brief overview (1-2 mins on each slide only)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www.edureka.co/blog/web-scraping-with-python/" TargetMode="External"/><Relationship Id="rId4" Type="http://schemas.openxmlformats.org/officeDocument/2006/relationships/image" Target="../media/image15.png"/><Relationship Id="rId5" Type="http://schemas.openxmlformats.org/officeDocument/2006/relationships/image" Target="../media/image31.png"/><Relationship Id="rId6" Type="http://schemas.openxmlformats.org/officeDocument/2006/relationships/image" Target="../media/image24.png"/><Relationship Id="rId7" Type="http://schemas.openxmlformats.org/officeDocument/2006/relationships/image" Target="../media/image28.png"/><Relationship Id="rId8"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27.png"/><Relationship Id="rId5" Type="http://schemas.openxmlformats.org/officeDocument/2006/relationships/image" Target="../media/image32.png"/><Relationship Id="rId6" Type="http://schemas.openxmlformats.org/officeDocument/2006/relationships/image" Target="../media/image42.png"/><Relationship Id="rId7"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40.png"/><Relationship Id="rId6"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4.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1.jpg"/><Relationship Id="rId4" Type="http://schemas.openxmlformats.org/officeDocument/2006/relationships/image" Target="../media/image30.png"/><Relationship Id="rId5"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s://www.edureka.co/blog/django-tutorial/" TargetMode="External"/><Relationship Id="rId4" Type="http://schemas.openxmlformats.org/officeDocument/2006/relationships/image" Target="../media/image3.png"/><Relationship Id="rId9"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26.png"/><Relationship Id="rId7" Type="http://schemas.openxmlformats.org/officeDocument/2006/relationships/image" Target="../media/image7.png"/><Relationship Id="rId8"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s://www.edureka.co/blog/python-turtle-module/" TargetMode="External"/><Relationship Id="rId4" Type="http://schemas.openxmlformats.org/officeDocument/2006/relationships/hyperlink" Target="https://www.edureka.co/blog/pygame-tutorial" TargetMode="External"/><Relationship Id="rId9" Type="http://schemas.openxmlformats.org/officeDocument/2006/relationships/image" Target="../media/image6.png"/><Relationship Id="rId5" Type="http://schemas.openxmlformats.org/officeDocument/2006/relationships/image" Target="../media/image12.png"/><Relationship Id="rId6" Type="http://schemas.openxmlformats.org/officeDocument/2006/relationships/image" Target="../media/image11.png"/><Relationship Id="rId7" Type="http://schemas.openxmlformats.org/officeDocument/2006/relationships/image" Target="../media/image5.png"/><Relationship Id="rId8"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www.edureka.co/blog/machine-learning-career/" TargetMode="External"/><Relationship Id="rId4" Type="http://schemas.openxmlformats.org/officeDocument/2006/relationships/hyperlink" Target="https://www.edureka.co/blog/pros-and-cons-of-ai/" TargetMode="External"/><Relationship Id="rId9"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14.png"/><Relationship Id="rId7" Type="http://schemas.openxmlformats.org/officeDocument/2006/relationships/image" Target="../media/image25.png"/><Relationship Id="rId8"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www.edureka.co/blog/who-is-a-data-scientist/" TargetMode="External"/><Relationship Id="rId4" Type="http://schemas.openxmlformats.org/officeDocument/2006/relationships/image" Target="../media/image23.png"/><Relationship Id="rId5" Type="http://schemas.openxmlformats.org/officeDocument/2006/relationships/image" Target="../media/image19.png"/><Relationship Id="rId6" Type="http://schemas.openxmlformats.org/officeDocument/2006/relationships/image" Target="../media/image16.png"/><Relationship Id="rId7" Type="http://schemas.openxmlformats.org/officeDocument/2006/relationships/image" Target="../media/image29.png"/><Relationship Id="rId8"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8.png"/><Relationship Id="rId5" Type="http://schemas.openxmlformats.org/officeDocument/2006/relationships/image" Target="../media/image21.png"/><Relationship Id="rId6" Type="http://schemas.openxmlformats.org/officeDocument/2006/relationships/image" Target="../media/image17.png"/><Relationship Id="rId7"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0" l="0" r="0" t="0"/>
          <a:stretch/>
        </p:blipFill>
        <p:spPr>
          <a:xfrm>
            <a:off x="7081800" y="310775"/>
            <a:ext cx="1752149" cy="2494550"/>
          </a:xfrm>
          <a:prstGeom prst="rect">
            <a:avLst/>
          </a:prstGeom>
          <a:noFill/>
          <a:ln>
            <a:noFill/>
          </a:ln>
        </p:spPr>
      </p:pic>
      <p:sp>
        <p:nvSpPr>
          <p:cNvPr id="55" name="Google Shape;55;p13"/>
          <p:cNvSpPr txBox="1"/>
          <p:nvPr/>
        </p:nvSpPr>
        <p:spPr>
          <a:xfrm>
            <a:off x="311200" y="338450"/>
            <a:ext cx="3964500" cy="4522800"/>
          </a:xfrm>
          <a:prstGeom prst="rect">
            <a:avLst/>
          </a:prstGeom>
          <a:noFill/>
          <a:ln>
            <a:noFill/>
          </a:ln>
        </p:spPr>
        <p:txBody>
          <a:bodyPr anchorCtr="0" anchor="t" bIns="0" lIns="0" spcFirstLastPara="1" rIns="0" wrap="square" tIns="0">
            <a:noAutofit/>
          </a:bodyPr>
          <a:lstStyle/>
          <a:p>
            <a:pPr indent="0" lvl="0" marL="0" marR="0" rtl="0" algn="l">
              <a:lnSpc>
                <a:spcPct val="65000"/>
              </a:lnSpc>
              <a:spcBef>
                <a:spcPts val="0"/>
              </a:spcBef>
              <a:spcAft>
                <a:spcPts val="0"/>
              </a:spcAft>
              <a:buClr>
                <a:srgbClr val="000000"/>
              </a:buClr>
              <a:buSzPts val="4000"/>
              <a:buFont typeface="Arial"/>
              <a:buNone/>
            </a:pPr>
            <a:r>
              <a:rPr lang="en-GB" sz="4000">
                <a:solidFill>
                  <a:srgbClr val="FFFFFF"/>
                </a:solidFill>
                <a:latin typeface="Barlow ExtraBold"/>
                <a:ea typeface="Barlow ExtraBold"/>
                <a:cs typeface="Barlow ExtraBold"/>
                <a:sym typeface="Barlow ExtraBold"/>
              </a:rPr>
              <a:t>WELCOME TO OUR FINAL SESSION</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rPr lang="en-GB">
                <a:solidFill>
                  <a:srgbClr val="F54996"/>
                </a:solidFill>
                <a:latin typeface="Barlow"/>
                <a:ea typeface="Barlow"/>
                <a:cs typeface="Barlow"/>
                <a:sym typeface="Barlow"/>
              </a:rPr>
              <a:t>Introduction to Python Programming  Course</a:t>
            </a:r>
            <a:endParaRPr>
              <a:solidFill>
                <a:srgbClr val="F54996"/>
              </a:solidFill>
              <a:latin typeface="Barlow"/>
              <a:ea typeface="Barlow"/>
              <a:cs typeface="Barlow"/>
              <a:sym typeface="Barlow"/>
            </a:endParaRPr>
          </a:p>
          <a:p>
            <a:pPr indent="0" lvl="0" marL="0" marR="0" rtl="0" algn="l">
              <a:lnSpc>
                <a:spcPct val="65000"/>
              </a:lnSpc>
              <a:spcBef>
                <a:spcPts val="0"/>
              </a:spcBef>
              <a:spcAft>
                <a:spcPts val="0"/>
              </a:spcAft>
              <a:buClr>
                <a:srgbClr val="000000"/>
              </a:buClr>
              <a:buSzPts val="4000"/>
              <a:buFont typeface="Arial"/>
              <a:buNone/>
            </a:pPr>
            <a:r>
              <a:t/>
            </a:r>
            <a:endParaRPr sz="1200">
              <a:solidFill>
                <a:srgbClr val="F54996"/>
              </a:solidFill>
              <a:latin typeface="Barlow"/>
              <a:ea typeface="Barlow"/>
              <a:cs typeface="Barlow"/>
              <a:sym typeface="Barlow"/>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75" name="Shape 175"/>
        <p:cNvGrpSpPr/>
        <p:nvPr/>
      </p:nvGrpSpPr>
      <p:grpSpPr>
        <a:xfrm>
          <a:off x="0" y="0"/>
          <a:ext cx="0" cy="0"/>
          <a:chOff x="0" y="0"/>
          <a:chExt cx="0" cy="0"/>
        </a:xfrm>
      </p:grpSpPr>
      <p:sp>
        <p:nvSpPr>
          <p:cNvPr id="176" name="Google Shape;176;p22"/>
          <p:cNvSpPr txBox="1"/>
          <p:nvPr/>
        </p:nvSpPr>
        <p:spPr>
          <a:xfrm>
            <a:off x="253100" y="349200"/>
            <a:ext cx="7390800" cy="514500"/>
          </a:xfrm>
          <a:prstGeom prst="rect">
            <a:avLst/>
          </a:prstGeom>
          <a:noFill/>
          <a:ln>
            <a:noFill/>
          </a:ln>
        </p:spPr>
        <p:txBody>
          <a:bodyPr anchorCtr="0" anchor="t" bIns="0" lIns="0" spcFirstLastPara="1" rIns="0" wrap="square" tIns="0">
            <a:noAutofit/>
          </a:bodyPr>
          <a:lstStyle/>
          <a:p>
            <a:pPr indent="0" lvl="0" marL="0" rtl="0" algn="l">
              <a:lnSpc>
                <a:spcPct val="65000"/>
              </a:lnSpc>
              <a:spcBef>
                <a:spcPts val="0"/>
              </a:spcBef>
              <a:spcAft>
                <a:spcPts val="0"/>
              </a:spcAft>
              <a:buNone/>
            </a:pPr>
            <a:r>
              <a:rPr lang="en-GB" sz="3400">
                <a:latin typeface="Barlow ExtraBold"/>
                <a:ea typeface="Barlow ExtraBold"/>
                <a:cs typeface="Barlow ExtraBold"/>
                <a:sym typeface="Barlow ExtraBold"/>
              </a:rPr>
              <a:t>WEB SCRAPING APPLICATIONS</a:t>
            </a:r>
            <a:endParaRPr sz="3400">
              <a:latin typeface="Barlow ExtraBold"/>
              <a:ea typeface="Barlow ExtraBold"/>
              <a:cs typeface="Barlow ExtraBold"/>
              <a:sym typeface="Barlow ExtraBold"/>
            </a:endParaRPr>
          </a:p>
        </p:txBody>
      </p:sp>
      <p:sp>
        <p:nvSpPr>
          <p:cNvPr id="177" name="Google Shape;177;p22"/>
          <p:cNvSpPr txBox="1"/>
          <p:nvPr/>
        </p:nvSpPr>
        <p:spPr>
          <a:xfrm>
            <a:off x="7202700" y="349200"/>
            <a:ext cx="1941300" cy="8262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GB" sz="1200">
                <a:solidFill>
                  <a:schemeClr val="dk1"/>
                </a:solidFill>
                <a:latin typeface="Barlow"/>
                <a:ea typeface="Barlow"/>
                <a:cs typeface="Barlow"/>
                <a:sym typeface="Barlow"/>
              </a:rPr>
              <a:t>Libraries and frameworks</a:t>
            </a:r>
            <a:endParaRPr sz="2000">
              <a:solidFill>
                <a:srgbClr val="F54996"/>
              </a:solidFill>
              <a:latin typeface="Barlow"/>
              <a:ea typeface="Barlow"/>
              <a:cs typeface="Barlow"/>
              <a:sym typeface="Barlow"/>
            </a:endParaRPr>
          </a:p>
          <a:p>
            <a:pPr indent="0" lvl="0" marL="0" rtl="0" algn="r">
              <a:lnSpc>
                <a:spcPct val="110000"/>
              </a:lnSpc>
              <a:spcBef>
                <a:spcPts val="0"/>
              </a:spcBef>
              <a:spcAft>
                <a:spcPts val="0"/>
              </a:spcAft>
              <a:buNone/>
            </a:pPr>
            <a:r>
              <a:t/>
            </a:r>
            <a:endParaRPr sz="1800">
              <a:solidFill>
                <a:srgbClr val="F54996"/>
              </a:solidFill>
              <a:latin typeface="Barlow"/>
              <a:ea typeface="Barlow"/>
              <a:cs typeface="Barlow"/>
              <a:sym typeface="Barlow"/>
            </a:endParaRPr>
          </a:p>
          <a:p>
            <a:pPr indent="0" lvl="0" marL="0" rtl="0" algn="ctr">
              <a:lnSpc>
                <a:spcPct val="110000"/>
              </a:lnSpc>
              <a:spcBef>
                <a:spcPts val="0"/>
              </a:spcBef>
              <a:spcAft>
                <a:spcPts val="0"/>
              </a:spcAft>
              <a:buNone/>
            </a:pPr>
            <a:r>
              <a:t/>
            </a:r>
            <a:endParaRPr sz="800">
              <a:solidFill>
                <a:srgbClr val="F54996"/>
              </a:solidFill>
              <a:latin typeface="Barlow"/>
              <a:ea typeface="Barlow"/>
              <a:cs typeface="Barlow"/>
              <a:sym typeface="Barlow"/>
            </a:endParaRPr>
          </a:p>
          <a:p>
            <a:pPr indent="0" lvl="0" marL="0" rtl="0" algn="ctr">
              <a:lnSpc>
                <a:spcPct val="110000"/>
              </a:lnSpc>
              <a:spcBef>
                <a:spcPts val="0"/>
              </a:spcBef>
              <a:spcAft>
                <a:spcPts val="0"/>
              </a:spcAft>
              <a:buNone/>
            </a:pPr>
            <a:r>
              <a:rPr lang="en-GB" sz="800">
                <a:solidFill>
                  <a:srgbClr val="F54996"/>
                </a:solidFill>
                <a:latin typeface="Barlow"/>
                <a:ea typeface="Barlow"/>
                <a:cs typeface="Barlow"/>
                <a:sym typeface="Barlow"/>
              </a:rPr>
              <a:t> </a:t>
            </a:r>
            <a:endParaRPr sz="800">
              <a:solidFill>
                <a:srgbClr val="F54996"/>
              </a:solidFill>
              <a:latin typeface="Barlow"/>
              <a:ea typeface="Barlow"/>
              <a:cs typeface="Barlow"/>
              <a:sym typeface="Barlow"/>
            </a:endParaRPr>
          </a:p>
        </p:txBody>
      </p:sp>
      <p:sp>
        <p:nvSpPr>
          <p:cNvPr id="178" name="Google Shape;178;p22"/>
          <p:cNvSpPr txBox="1"/>
          <p:nvPr/>
        </p:nvSpPr>
        <p:spPr>
          <a:xfrm>
            <a:off x="7281525" y="2757425"/>
            <a:ext cx="1350900" cy="607200"/>
          </a:xfrm>
          <a:prstGeom prst="rect">
            <a:avLst/>
          </a:prstGeom>
          <a:noFill/>
          <a:ln>
            <a:noFill/>
          </a:ln>
        </p:spPr>
        <p:txBody>
          <a:bodyPr anchorCtr="0" anchor="b" bIns="0" lIns="0" spcFirstLastPara="1" rIns="0" wrap="square" tIns="0">
            <a:noAutofit/>
          </a:bodyPr>
          <a:lstStyle/>
          <a:p>
            <a:pPr indent="0" lvl="0" marL="0" rtl="0" algn="l">
              <a:lnSpc>
                <a:spcPct val="110000"/>
              </a:lnSpc>
              <a:spcBef>
                <a:spcPts val="0"/>
              </a:spcBef>
              <a:spcAft>
                <a:spcPts val="0"/>
              </a:spcAft>
              <a:buClr>
                <a:schemeClr val="dk1"/>
              </a:buClr>
              <a:buSzPts val="1100"/>
              <a:buFont typeface="Arial"/>
              <a:buNone/>
            </a:pPr>
            <a:r>
              <a:rPr b="1" lang="en-GB" sz="1200">
                <a:latin typeface="Barlow"/>
                <a:ea typeface="Barlow"/>
                <a:cs typeface="Barlow"/>
                <a:sym typeface="Barlow"/>
              </a:rPr>
              <a:t>BEAUTIFULSOUP</a:t>
            </a:r>
            <a:endParaRPr b="1" sz="1200">
              <a:latin typeface="Barlow"/>
              <a:ea typeface="Barlow"/>
              <a:cs typeface="Barlow"/>
              <a:sym typeface="Barlow"/>
            </a:endParaRPr>
          </a:p>
          <a:p>
            <a:pPr indent="0" lvl="0" marL="0" rtl="0" algn="l">
              <a:lnSpc>
                <a:spcPct val="110000"/>
              </a:lnSpc>
              <a:spcBef>
                <a:spcPts val="0"/>
              </a:spcBef>
              <a:spcAft>
                <a:spcPts val="0"/>
              </a:spcAft>
              <a:buClr>
                <a:schemeClr val="dk1"/>
              </a:buClr>
              <a:buSzPts val="1100"/>
              <a:buFont typeface="Arial"/>
              <a:buNone/>
            </a:pPr>
            <a:r>
              <a:t/>
            </a:r>
            <a:endParaRPr sz="1200">
              <a:latin typeface="Barlow"/>
              <a:ea typeface="Barlow"/>
              <a:cs typeface="Barlow"/>
              <a:sym typeface="Barlow"/>
            </a:endParaRPr>
          </a:p>
        </p:txBody>
      </p:sp>
      <p:sp>
        <p:nvSpPr>
          <p:cNvPr id="179" name="Google Shape;179;p22"/>
          <p:cNvSpPr txBox="1"/>
          <p:nvPr/>
        </p:nvSpPr>
        <p:spPr>
          <a:xfrm>
            <a:off x="324625" y="951650"/>
            <a:ext cx="5559900" cy="1717800"/>
          </a:xfrm>
          <a:prstGeom prst="rect">
            <a:avLst/>
          </a:prstGeom>
          <a:noFill/>
          <a:ln>
            <a:noFill/>
          </a:ln>
        </p:spPr>
        <p:txBody>
          <a:bodyPr anchorCtr="0" anchor="b" bIns="91425" lIns="91425" spcFirstLastPara="1" rIns="91425" wrap="square" tIns="91425">
            <a:noAutofit/>
          </a:bodyPr>
          <a:lstStyle/>
          <a:p>
            <a:pPr indent="0" lvl="0" marL="457200" marR="0" rtl="0" algn="just">
              <a:lnSpc>
                <a:spcPct val="115000"/>
              </a:lnSpc>
              <a:spcBef>
                <a:spcPts val="0"/>
              </a:spcBef>
              <a:spcAft>
                <a:spcPts val="0"/>
              </a:spcAft>
              <a:buNone/>
            </a:pPr>
            <a:r>
              <a:t/>
            </a:r>
            <a:endParaRPr sz="1300">
              <a:solidFill>
                <a:srgbClr val="222222"/>
              </a:solidFill>
              <a:highlight>
                <a:srgbClr val="FFFFFF"/>
              </a:highlight>
              <a:latin typeface="Barlow"/>
              <a:ea typeface="Barlow"/>
              <a:cs typeface="Barlow"/>
              <a:sym typeface="Barlow"/>
            </a:endParaRPr>
          </a:p>
          <a:p>
            <a:pPr indent="-317500" lvl="0" marL="457200" marR="0" rtl="0" algn="just">
              <a:lnSpc>
                <a:spcPct val="115000"/>
              </a:lnSpc>
              <a:spcBef>
                <a:spcPts val="1600"/>
              </a:spcBef>
              <a:spcAft>
                <a:spcPts val="0"/>
              </a:spcAft>
              <a:buSzPts val="1400"/>
              <a:buChar char="●"/>
            </a:pPr>
            <a:r>
              <a:rPr lang="en-GB" sz="1300">
                <a:solidFill>
                  <a:srgbClr val="222222"/>
                </a:solidFill>
                <a:highlight>
                  <a:srgbClr val="FFFFFF"/>
                </a:highlight>
                <a:latin typeface="Barlow"/>
                <a:ea typeface="Barlow"/>
                <a:cs typeface="Barlow"/>
                <a:sym typeface="Barlow"/>
              </a:rPr>
              <a:t>Python can be used to crawl and then pull a large amount of data from websites</a:t>
            </a:r>
            <a:endParaRPr sz="1300">
              <a:solidFill>
                <a:srgbClr val="222222"/>
              </a:solidFill>
              <a:highlight>
                <a:srgbClr val="FFFFFF"/>
              </a:highlight>
              <a:latin typeface="Barlow"/>
              <a:ea typeface="Barlow"/>
              <a:cs typeface="Barlow"/>
              <a:sym typeface="Barlow"/>
            </a:endParaRPr>
          </a:p>
          <a:p>
            <a:pPr indent="-317500" lvl="0" marL="457200" marR="0" rtl="0" algn="just">
              <a:lnSpc>
                <a:spcPct val="115000"/>
              </a:lnSpc>
              <a:spcBef>
                <a:spcPts val="0"/>
              </a:spcBef>
              <a:spcAft>
                <a:spcPts val="0"/>
              </a:spcAft>
              <a:buSzPts val="1400"/>
              <a:buChar char="●"/>
            </a:pPr>
            <a:r>
              <a:rPr lang="en-GB" sz="1300">
                <a:solidFill>
                  <a:srgbClr val="222222"/>
                </a:solidFill>
                <a:highlight>
                  <a:srgbClr val="FFFFFF"/>
                </a:highlight>
                <a:latin typeface="Barlow"/>
                <a:ea typeface="Barlow"/>
                <a:cs typeface="Barlow"/>
                <a:sym typeface="Barlow"/>
              </a:rPr>
              <a:t>It can be done in real time,  which can then be helpful in various real-world processes such as price comparison, job listings, research and development and much more. </a:t>
            </a:r>
            <a:endParaRPr sz="1300">
              <a:solidFill>
                <a:srgbClr val="222222"/>
              </a:solidFill>
              <a:highlight>
                <a:srgbClr val="FFFFFF"/>
              </a:highlight>
              <a:latin typeface="Barlow"/>
              <a:ea typeface="Barlow"/>
              <a:cs typeface="Barlow"/>
              <a:sym typeface="Barlow"/>
            </a:endParaRPr>
          </a:p>
          <a:p>
            <a:pPr indent="-317500" lvl="0" marL="457200" marR="0" rtl="0" algn="just">
              <a:lnSpc>
                <a:spcPct val="115000"/>
              </a:lnSpc>
              <a:spcBef>
                <a:spcPts val="0"/>
              </a:spcBef>
              <a:spcAft>
                <a:spcPts val="0"/>
              </a:spcAft>
              <a:buSzPts val="1400"/>
              <a:buChar char="●"/>
            </a:pPr>
            <a:r>
              <a:rPr lang="en-GB" sz="1300">
                <a:solidFill>
                  <a:srgbClr val="222222"/>
                </a:solidFill>
                <a:highlight>
                  <a:srgbClr val="FFFFFF"/>
                </a:highlight>
                <a:latin typeface="Barlow"/>
                <a:ea typeface="Barlow"/>
                <a:cs typeface="Barlow"/>
                <a:sym typeface="Barlow"/>
              </a:rPr>
              <a:t>The process is called </a:t>
            </a:r>
            <a:r>
              <a:rPr lang="en-GB" sz="1300">
                <a:solidFill>
                  <a:srgbClr val="222222"/>
                </a:solidFill>
                <a:highlight>
                  <a:srgbClr val="FFFFFF"/>
                </a:highlight>
                <a:uFill>
                  <a:noFill/>
                </a:uFill>
                <a:latin typeface="Barlow"/>
                <a:ea typeface="Barlow"/>
                <a:cs typeface="Barlow"/>
                <a:sym typeface="Barlow"/>
                <a:hlinkClick r:id="rId3"/>
              </a:rPr>
              <a:t>Web scraping  or web crawling with Python</a:t>
            </a:r>
            <a:r>
              <a:rPr lang="en-GB" sz="1300">
                <a:solidFill>
                  <a:srgbClr val="222222"/>
                </a:solidFill>
                <a:highlight>
                  <a:srgbClr val="FFFFFF"/>
                </a:highlight>
                <a:latin typeface="Barlow"/>
                <a:ea typeface="Barlow"/>
                <a:cs typeface="Barlow"/>
                <a:sym typeface="Barlow"/>
              </a:rPr>
              <a:t>.</a:t>
            </a:r>
            <a:endParaRPr sz="1300">
              <a:solidFill>
                <a:srgbClr val="222222"/>
              </a:solidFill>
              <a:highlight>
                <a:srgbClr val="FFFFFF"/>
              </a:highlight>
              <a:latin typeface="Barlow"/>
              <a:ea typeface="Barlow"/>
              <a:cs typeface="Barlow"/>
              <a:sym typeface="Barlow"/>
            </a:endParaRPr>
          </a:p>
        </p:txBody>
      </p:sp>
      <p:cxnSp>
        <p:nvCxnSpPr>
          <p:cNvPr id="180" name="Google Shape;180;p22"/>
          <p:cNvCxnSpPr/>
          <p:nvPr/>
        </p:nvCxnSpPr>
        <p:spPr>
          <a:xfrm>
            <a:off x="6969900" y="349200"/>
            <a:ext cx="26700" cy="4445100"/>
          </a:xfrm>
          <a:prstGeom prst="straightConnector1">
            <a:avLst/>
          </a:prstGeom>
          <a:noFill/>
          <a:ln cap="flat" cmpd="sng" w="28575">
            <a:solidFill>
              <a:srgbClr val="4A4A4A"/>
            </a:solidFill>
            <a:prstDash val="solid"/>
            <a:round/>
            <a:headEnd len="med" w="med" type="none"/>
            <a:tailEnd len="med" w="med" type="none"/>
          </a:ln>
        </p:spPr>
      </p:cxnSp>
      <p:sp>
        <p:nvSpPr>
          <p:cNvPr id="181" name="Google Shape;181;p22"/>
          <p:cNvSpPr txBox="1"/>
          <p:nvPr/>
        </p:nvSpPr>
        <p:spPr>
          <a:xfrm>
            <a:off x="805775" y="2802788"/>
            <a:ext cx="2133000" cy="3384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None/>
            </a:pPr>
            <a:r>
              <a:rPr b="1" lang="en-GB" sz="1600">
                <a:latin typeface="Barlow"/>
                <a:ea typeface="Barlow"/>
                <a:cs typeface="Barlow"/>
                <a:sym typeface="Barlow"/>
              </a:rPr>
              <a:t>REAL EXAMPLES</a:t>
            </a:r>
            <a:endParaRPr b="1" sz="1600">
              <a:solidFill>
                <a:srgbClr val="000000"/>
              </a:solidFill>
              <a:latin typeface="Barlow"/>
              <a:ea typeface="Barlow"/>
              <a:cs typeface="Barlow"/>
              <a:sym typeface="Barlow"/>
            </a:endParaRPr>
          </a:p>
          <a:p>
            <a:pPr indent="0" lvl="0" marL="0" rtl="0" algn="l">
              <a:lnSpc>
                <a:spcPct val="110000"/>
              </a:lnSpc>
              <a:spcBef>
                <a:spcPts val="0"/>
              </a:spcBef>
              <a:spcAft>
                <a:spcPts val="0"/>
              </a:spcAft>
              <a:buClr>
                <a:srgbClr val="000000"/>
              </a:buClr>
              <a:buSzPts val="1100"/>
              <a:buFont typeface="Arial"/>
              <a:buNone/>
            </a:pPr>
            <a:r>
              <a:t/>
            </a:r>
            <a:endParaRPr sz="1300">
              <a:latin typeface="Barlow"/>
              <a:ea typeface="Barlow"/>
              <a:cs typeface="Barlow"/>
              <a:sym typeface="Barlow"/>
            </a:endParaRPr>
          </a:p>
        </p:txBody>
      </p:sp>
      <p:sp>
        <p:nvSpPr>
          <p:cNvPr id="182" name="Google Shape;182;p22"/>
          <p:cNvSpPr txBox="1"/>
          <p:nvPr/>
        </p:nvSpPr>
        <p:spPr>
          <a:xfrm>
            <a:off x="692775" y="4689850"/>
            <a:ext cx="1710300" cy="3204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GB" sz="1100">
                <a:solidFill>
                  <a:srgbClr val="222222"/>
                </a:solidFill>
                <a:highlight>
                  <a:schemeClr val="lt1"/>
                </a:highlight>
                <a:latin typeface="Barlow"/>
                <a:ea typeface="Barlow"/>
                <a:cs typeface="Barlow"/>
                <a:sym typeface="Barlow"/>
              </a:rPr>
              <a:t>Trading &amp; investment</a:t>
            </a:r>
            <a:endParaRPr/>
          </a:p>
        </p:txBody>
      </p:sp>
      <p:sp>
        <p:nvSpPr>
          <p:cNvPr id="183" name="Google Shape;183;p22"/>
          <p:cNvSpPr txBox="1"/>
          <p:nvPr/>
        </p:nvSpPr>
        <p:spPr>
          <a:xfrm>
            <a:off x="2828425" y="4689850"/>
            <a:ext cx="1710300" cy="3204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GB" sz="1100">
                <a:solidFill>
                  <a:srgbClr val="222222"/>
                </a:solidFill>
                <a:highlight>
                  <a:schemeClr val="lt1"/>
                </a:highlight>
                <a:latin typeface="Barlow"/>
                <a:ea typeface="Barlow"/>
                <a:cs typeface="Barlow"/>
                <a:sym typeface="Barlow"/>
              </a:rPr>
              <a:t>Travel booking websites</a:t>
            </a:r>
            <a:endParaRPr/>
          </a:p>
        </p:txBody>
      </p:sp>
      <p:sp>
        <p:nvSpPr>
          <p:cNvPr id="184" name="Google Shape;184;p22"/>
          <p:cNvSpPr txBox="1"/>
          <p:nvPr/>
        </p:nvSpPr>
        <p:spPr>
          <a:xfrm>
            <a:off x="4899988" y="4689850"/>
            <a:ext cx="2106600" cy="3204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GB" sz="1100">
                <a:solidFill>
                  <a:srgbClr val="222222"/>
                </a:solidFill>
                <a:highlight>
                  <a:schemeClr val="lt1"/>
                </a:highlight>
                <a:latin typeface="Barlow"/>
                <a:ea typeface="Barlow"/>
                <a:cs typeface="Barlow"/>
                <a:sym typeface="Barlow"/>
              </a:rPr>
              <a:t>Car hire comparison apps</a:t>
            </a:r>
            <a:endParaRPr/>
          </a:p>
        </p:txBody>
      </p:sp>
      <p:pic>
        <p:nvPicPr>
          <p:cNvPr id="185" name="Google Shape;185;p22"/>
          <p:cNvPicPr preferRelativeResize="0"/>
          <p:nvPr/>
        </p:nvPicPr>
        <p:blipFill>
          <a:blip r:embed="rId4">
            <a:alphaModFix/>
          </a:blip>
          <a:stretch>
            <a:fillRect/>
          </a:stretch>
        </p:blipFill>
        <p:spPr>
          <a:xfrm>
            <a:off x="7235195" y="1175395"/>
            <a:ext cx="1443550" cy="1443550"/>
          </a:xfrm>
          <a:prstGeom prst="rect">
            <a:avLst/>
          </a:prstGeom>
          <a:noFill/>
          <a:ln>
            <a:noFill/>
          </a:ln>
        </p:spPr>
      </p:pic>
      <p:pic>
        <p:nvPicPr>
          <p:cNvPr id="186" name="Google Shape;186;p22"/>
          <p:cNvPicPr preferRelativeResize="0"/>
          <p:nvPr/>
        </p:nvPicPr>
        <p:blipFill rotWithShape="1">
          <a:blip r:embed="rId5">
            <a:alphaModFix/>
          </a:blip>
          <a:srcRect b="15860" l="0" r="0" t="0"/>
          <a:stretch/>
        </p:blipFill>
        <p:spPr>
          <a:xfrm>
            <a:off x="2908025" y="3141200"/>
            <a:ext cx="1715600" cy="1443550"/>
          </a:xfrm>
          <a:prstGeom prst="rect">
            <a:avLst/>
          </a:prstGeom>
          <a:noFill/>
          <a:ln>
            <a:noFill/>
          </a:ln>
        </p:spPr>
      </p:pic>
      <p:pic>
        <p:nvPicPr>
          <p:cNvPr id="187" name="Google Shape;187;p22"/>
          <p:cNvPicPr preferRelativeResize="0"/>
          <p:nvPr/>
        </p:nvPicPr>
        <p:blipFill>
          <a:blip r:embed="rId6">
            <a:alphaModFix/>
          </a:blip>
          <a:stretch>
            <a:fillRect/>
          </a:stretch>
        </p:blipFill>
        <p:spPr>
          <a:xfrm>
            <a:off x="780700" y="3156100"/>
            <a:ext cx="1804425" cy="1443550"/>
          </a:xfrm>
          <a:prstGeom prst="rect">
            <a:avLst/>
          </a:prstGeom>
          <a:noFill/>
          <a:ln>
            <a:noFill/>
          </a:ln>
        </p:spPr>
      </p:pic>
      <p:pic>
        <p:nvPicPr>
          <p:cNvPr id="188" name="Google Shape;188;p22"/>
          <p:cNvPicPr preferRelativeResize="0"/>
          <p:nvPr/>
        </p:nvPicPr>
        <p:blipFill rotWithShape="1">
          <a:blip r:embed="rId7">
            <a:alphaModFix/>
          </a:blip>
          <a:srcRect b="0" l="20277" r="12908" t="0"/>
          <a:stretch/>
        </p:blipFill>
        <p:spPr>
          <a:xfrm>
            <a:off x="4946525" y="3156097"/>
            <a:ext cx="1941300" cy="1396272"/>
          </a:xfrm>
          <a:prstGeom prst="rect">
            <a:avLst/>
          </a:prstGeom>
          <a:noFill/>
          <a:ln cap="flat" cmpd="sng" w="9525">
            <a:solidFill>
              <a:schemeClr val="dk2"/>
            </a:solidFill>
            <a:prstDash val="solid"/>
            <a:round/>
            <a:headEnd len="sm" w="sm" type="none"/>
            <a:tailEnd len="sm" w="sm" type="none"/>
          </a:ln>
        </p:spPr>
      </p:pic>
      <p:pic>
        <p:nvPicPr>
          <p:cNvPr id="189" name="Google Shape;189;p22"/>
          <p:cNvPicPr preferRelativeResize="0"/>
          <p:nvPr/>
        </p:nvPicPr>
        <p:blipFill rotWithShape="1">
          <a:blip r:embed="rId8">
            <a:alphaModFix/>
          </a:blip>
          <a:srcRect b="0" l="0" r="0" t="0"/>
          <a:stretch/>
        </p:blipFill>
        <p:spPr>
          <a:xfrm rot="5400000">
            <a:off x="7205500" y="3913451"/>
            <a:ext cx="338299" cy="343901"/>
          </a:xfrm>
          <a:prstGeom prst="rect">
            <a:avLst/>
          </a:prstGeom>
          <a:noFill/>
          <a:ln>
            <a:noFill/>
          </a:ln>
        </p:spPr>
      </p:pic>
      <p:sp>
        <p:nvSpPr>
          <p:cNvPr id="190" name="Google Shape;190;p22"/>
          <p:cNvSpPr txBox="1"/>
          <p:nvPr/>
        </p:nvSpPr>
        <p:spPr>
          <a:xfrm>
            <a:off x="7161325" y="4262325"/>
            <a:ext cx="1839900" cy="7050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Clr>
                <a:schemeClr val="dk1"/>
              </a:buClr>
              <a:buSzPts val="1100"/>
              <a:buFont typeface="Arial"/>
              <a:buNone/>
            </a:pPr>
            <a:r>
              <a:rPr b="1" lang="en-GB" sz="1200">
                <a:solidFill>
                  <a:srgbClr val="F54996"/>
                </a:solidFill>
                <a:latin typeface="Barlow"/>
                <a:ea typeface="Barlow"/>
                <a:cs typeface="Barlow"/>
                <a:sym typeface="Barlow"/>
              </a:rPr>
              <a:t>TYPE/SHARE YOUR QUESTIONS/COMMENTS IN THE CHAT BOX</a:t>
            </a:r>
            <a:endParaRPr b="1" sz="2000">
              <a:solidFill>
                <a:srgbClr val="F54996"/>
              </a:solidFill>
              <a:latin typeface="Barlow"/>
              <a:ea typeface="Barlow"/>
              <a:cs typeface="Barlow"/>
              <a:sym typeface="Barlow"/>
            </a:endParaRPr>
          </a:p>
          <a:p>
            <a:pPr indent="0" lvl="0" marL="0" rtl="0" algn="r">
              <a:lnSpc>
                <a:spcPct val="110000"/>
              </a:lnSpc>
              <a:spcBef>
                <a:spcPts val="0"/>
              </a:spcBef>
              <a:spcAft>
                <a:spcPts val="0"/>
              </a:spcAft>
              <a:buNone/>
            </a:pPr>
            <a:r>
              <a:t/>
            </a:r>
            <a:endParaRPr sz="1800">
              <a:solidFill>
                <a:srgbClr val="F54996"/>
              </a:solidFill>
              <a:latin typeface="Barlow"/>
              <a:ea typeface="Barlow"/>
              <a:cs typeface="Barlow"/>
              <a:sym typeface="Barlow"/>
            </a:endParaRPr>
          </a:p>
          <a:p>
            <a:pPr indent="0" lvl="0" marL="0" rtl="0" algn="ctr">
              <a:lnSpc>
                <a:spcPct val="110000"/>
              </a:lnSpc>
              <a:spcBef>
                <a:spcPts val="0"/>
              </a:spcBef>
              <a:spcAft>
                <a:spcPts val="0"/>
              </a:spcAft>
              <a:buNone/>
            </a:pPr>
            <a:r>
              <a:t/>
            </a:r>
            <a:endParaRPr sz="800">
              <a:solidFill>
                <a:srgbClr val="F54996"/>
              </a:solidFill>
              <a:latin typeface="Barlow"/>
              <a:ea typeface="Barlow"/>
              <a:cs typeface="Barlow"/>
              <a:sym typeface="Barlow"/>
            </a:endParaRPr>
          </a:p>
          <a:p>
            <a:pPr indent="0" lvl="0" marL="0" rtl="0" algn="ctr">
              <a:lnSpc>
                <a:spcPct val="110000"/>
              </a:lnSpc>
              <a:spcBef>
                <a:spcPts val="0"/>
              </a:spcBef>
              <a:spcAft>
                <a:spcPts val="0"/>
              </a:spcAft>
              <a:buNone/>
            </a:pPr>
            <a:r>
              <a:rPr lang="en-GB" sz="800">
                <a:solidFill>
                  <a:srgbClr val="F54996"/>
                </a:solidFill>
                <a:latin typeface="Barlow"/>
                <a:ea typeface="Barlow"/>
                <a:cs typeface="Barlow"/>
                <a:sym typeface="Barlow"/>
              </a:rPr>
              <a:t> </a:t>
            </a:r>
            <a:endParaRPr sz="800">
              <a:solidFill>
                <a:srgbClr val="F54996"/>
              </a:solidFill>
              <a:latin typeface="Barlow"/>
              <a:ea typeface="Barlow"/>
              <a:cs typeface="Barlow"/>
              <a:sym typeface="Barlow"/>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94" name="Shape 194"/>
        <p:cNvGrpSpPr/>
        <p:nvPr/>
      </p:nvGrpSpPr>
      <p:grpSpPr>
        <a:xfrm>
          <a:off x="0" y="0"/>
          <a:ext cx="0" cy="0"/>
          <a:chOff x="0" y="0"/>
          <a:chExt cx="0" cy="0"/>
        </a:xfrm>
      </p:grpSpPr>
      <p:sp>
        <p:nvSpPr>
          <p:cNvPr id="195" name="Google Shape;195;p23"/>
          <p:cNvSpPr txBox="1"/>
          <p:nvPr/>
        </p:nvSpPr>
        <p:spPr>
          <a:xfrm>
            <a:off x="253100" y="349200"/>
            <a:ext cx="7390800" cy="514500"/>
          </a:xfrm>
          <a:prstGeom prst="rect">
            <a:avLst/>
          </a:prstGeom>
          <a:noFill/>
          <a:ln>
            <a:noFill/>
          </a:ln>
        </p:spPr>
        <p:txBody>
          <a:bodyPr anchorCtr="0" anchor="t" bIns="0" lIns="0" spcFirstLastPara="1" rIns="0" wrap="square" tIns="0">
            <a:noAutofit/>
          </a:bodyPr>
          <a:lstStyle/>
          <a:p>
            <a:pPr indent="0" lvl="0" marL="0" rtl="0" algn="l">
              <a:lnSpc>
                <a:spcPct val="65000"/>
              </a:lnSpc>
              <a:spcBef>
                <a:spcPts val="0"/>
              </a:spcBef>
              <a:spcAft>
                <a:spcPts val="0"/>
              </a:spcAft>
              <a:buNone/>
            </a:pPr>
            <a:r>
              <a:rPr lang="en-GB" sz="3400">
                <a:latin typeface="Barlow ExtraBold"/>
                <a:ea typeface="Barlow ExtraBold"/>
                <a:cs typeface="Barlow ExtraBold"/>
                <a:sym typeface="Barlow ExtraBold"/>
              </a:rPr>
              <a:t>BUSINESS APPLICATIONS</a:t>
            </a:r>
            <a:endParaRPr sz="3400">
              <a:latin typeface="Barlow ExtraBold"/>
              <a:ea typeface="Barlow ExtraBold"/>
              <a:cs typeface="Barlow ExtraBold"/>
              <a:sym typeface="Barlow ExtraBold"/>
            </a:endParaRPr>
          </a:p>
        </p:txBody>
      </p:sp>
      <p:sp>
        <p:nvSpPr>
          <p:cNvPr id="196" name="Google Shape;196;p23"/>
          <p:cNvSpPr txBox="1"/>
          <p:nvPr/>
        </p:nvSpPr>
        <p:spPr>
          <a:xfrm>
            <a:off x="7202700" y="349200"/>
            <a:ext cx="1941300" cy="8262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GB" sz="1200">
                <a:solidFill>
                  <a:schemeClr val="dk1"/>
                </a:solidFill>
                <a:latin typeface="Barlow"/>
                <a:ea typeface="Barlow"/>
                <a:cs typeface="Barlow"/>
                <a:sym typeface="Barlow"/>
              </a:rPr>
              <a:t>Libraries and frameworks</a:t>
            </a:r>
            <a:endParaRPr sz="2000">
              <a:solidFill>
                <a:srgbClr val="F54996"/>
              </a:solidFill>
              <a:latin typeface="Barlow"/>
              <a:ea typeface="Barlow"/>
              <a:cs typeface="Barlow"/>
              <a:sym typeface="Barlow"/>
            </a:endParaRPr>
          </a:p>
          <a:p>
            <a:pPr indent="0" lvl="0" marL="0" rtl="0" algn="r">
              <a:lnSpc>
                <a:spcPct val="110000"/>
              </a:lnSpc>
              <a:spcBef>
                <a:spcPts val="0"/>
              </a:spcBef>
              <a:spcAft>
                <a:spcPts val="0"/>
              </a:spcAft>
              <a:buNone/>
            </a:pPr>
            <a:r>
              <a:t/>
            </a:r>
            <a:endParaRPr sz="1800">
              <a:solidFill>
                <a:srgbClr val="F54996"/>
              </a:solidFill>
              <a:latin typeface="Barlow"/>
              <a:ea typeface="Barlow"/>
              <a:cs typeface="Barlow"/>
              <a:sym typeface="Barlow"/>
            </a:endParaRPr>
          </a:p>
          <a:p>
            <a:pPr indent="0" lvl="0" marL="0" rtl="0" algn="ctr">
              <a:lnSpc>
                <a:spcPct val="110000"/>
              </a:lnSpc>
              <a:spcBef>
                <a:spcPts val="0"/>
              </a:spcBef>
              <a:spcAft>
                <a:spcPts val="0"/>
              </a:spcAft>
              <a:buNone/>
            </a:pPr>
            <a:r>
              <a:t/>
            </a:r>
            <a:endParaRPr sz="800">
              <a:solidFill>
                <a:srgbClr val="F54996"/>
              </a:solidFill>
              <a:latin typeface="Barlow"/>
              <a:ea typeface="Barlow"/>
              <a:cs typeface="Barlow"/>
              <a:sym typeface="Barlow"/>
            </a:endParaRPr>
          </a:p>
          <a:p>
            <a:pPr indent="0" lvl="0" marL="0" rtl="0" algn="ctr">
              <a:lnSpc>
                <a:spcPct val="110000"/>
              </a:lnSpc>
              <a:spcBef>
                <a:spcPts val="0"/>
              </a:spcBef>
              <a:spcAft>
                <a:spcPts val="0"/>
              </a:spcAft>
              <a:buNone/>
            </a:pPr>
            <a:r>
              <a:rPr lang="en-GB" sz="800">
                <a:solidFill>
                  <a:srgbClr val="F54996"/>
                </a:solidFill>
                <a:latin typeface="Barlow"/>
                <a:ea typeface="Barlow"/>
                <a:cs typeface="Barlow"/>
                <a:sym typeface="Barlow"/>
              </a:rPr>
              <a:t> </a:t>
            </a:r>
            <a:endParaRPr sz="800">
              <a:solidFill>
                <a:srgbClr val="F54996"/>
              </a:solidFill>
              <a:latin typeface="Barlow"/>
              <a:ea typeface="Barlow"/>
              <a:cs typeface="Barlow"/>
              <a:sym typeface="Barlow"/>
            </a:endParaRPr>
          </a:p>
        </p:txBody>
      </p:sp>
      <p:sp>
        <p:nvSpPr>
          <p:cNvPr id="197" name="Google Shape;197;p23"/>
          <p:cNvSpPr txBox="1"/>
          <p:nvPr/>
        </p:nvSpPr>
        <p:spPr>
          <a:xfrm>
            <a:off x="7281525" y="2757425"/>
            <a:ext cx="1350900" cy="607200"/>
          </a:xfrm>
          <a:prstGeom prst="rect">
            <a:avLst/>
          </a:prstGeom>
          <a:noFill/>
          <a:ln>
            <a:noFill/>
          </a:ln>
        </p:spPr>
        <p:txBody>
          <a:bodyPr anchorCtr="0" anchor="b" bIns="0" lIns="0" spcFirstLastPara="1" rIns="0" wrap="square" tIns="0">
            <a:noAutofit/>
          </a:bodyPr>
          <a:lstStyle/>
          <a:p>
            <a:pPr indent="0" lvl="0" marL="0" rtl="0" algn="l">
              <a:lnSpc>
                <a:spcPct val="110000"/>
              </a:lnSpc>
              <a:spcBef>
                <a:spcPts val="0"/>
              </a:spcBef>
              <a:spcAft>
                <a:spcPts val="0"/>
              </a:spcAft>
              <a:buClr>
                <a:schemeClr val="dk1"/>
              </a:buClr>
              <a:buSzPts val="1100"/>
              <a:buFont typeface="Arial"/>
              <a:buNone/>
            </a:pPr>
            <a:r>
              <a:rPr b="1" lang="en-GB" sz="1200">
                <a:latin typeface="Barlow"/>
                <a:ea typeface="Barlow"/>
                <a:cs typeface="Barlow"/>
                <a:sym typeface="Barlow"/>
              </a:rPr>
              <a:t>TRYTON</a:t>
            </a:r>
            <a:endParaRPr b="1" sz="1200">
              <a:latin typeface="Barlow"/>
              <a:ea typeface="Barlow"/>
              <a:cs typeface="Barlow"/>
              <a:sym typeface="Barlow"/>
            </a:endParaRPr>
          </a:p>
          <a:p>
            <a:pPr indent="0" lvl="0" marL="0" rtl="0" algn="l">
              <a:lnSpc>
                <a:spcPct val="110000"/>
              </a:lnSpc>
              <a:spcBef>
                <a:spcPts val="0"/>
              </a:spcBef>
              <a:spcAft>
                <a:spcPts val="0"/>
              </a:spcAft>
              <a:buClr>
                <a:schemeClr val="dk1"/>
              </a:buClr>
              <a:buSzPts val="1100"/>
              <a:buFont typeface="Arial"/>
              <a:buNone/>
            </a:pPr>
            <a:r>
              <a:t/>
            </a:r>
            <a:endParaRPr sz="1200">
              <a:latin typeface="Barlow"/>
              <a:ea typeface="Barlow"/>
              <a:cs typeface="Barlow"/>
              <a:sym typeface="Barlow"/>
            </a:endParaRPr>
          </a:p>
        </p:txBody>
      </p:sp>
      <p:sp>
        <p:nvSpPr>
          <p:cNvPr id="198" name="Google Shape;198;p23"/>
          <p:cNvSpPr txBox="1"/>
          <p:nvPr/>
        </p:nvSpPr>
        <p:spPr>
          <a:xfrm>
            <a:off x="324625" y="799250"/>
            <a:ext cx="5559900" cy="1717800"/>
          </a:xfrm>
          <a:prstGeom prst="rect">
            <a:avLst/>
          </a:prstGeom>
          <a:noFill/>
          <a:ln>
            <a:noFill/>
          </a:ln>
        </p:spPr>
        <p:txBody>
          <a:bodyPr anchorCtr="0" anchor="b" bIns="91425" lIns="91425" spcFirstLastPara="1" rIns="91425" wrap="square" tIns="91425">
            <a:noAutofit/>
          </a:bodyPr>
          <a:lstStyle/>
          <a:p>
            <a:pPr indent="0" lvl="0" marL="457200" marR="0" rtl="0" algn="just">
              <a:lnSpc>
                <a:spcPct val="115000"/>
              </a:lnSpc>
              <a:spcBef>
                <a:spcPts val="0"/>
              </a:spcBef>
              <a:spcAft>
                <a:spcPts val="0"/>
              </a:spcAft>
              <a:buNone/>
            </a:pPr>
            <a:r>
              <a:t/>
            </a:r>
            <a:endParaRPr sz="1300">
              <a:solidFill>
                <a:srgbClr val="222222"/>
              </a:solidFill>
              <a:highlight>
                <a:srgbClr val="FFFFFF"/>
              </a:highlight>
              <a:latin typeface="Barlow"/>
              <a:ea typeface="Barlow"/>
              <a:cs typeface="Barlow"/>
              <a:sym typeface="Barlow"/>
            </a:endParaRPr>
          </a:p>
          <a:p>
            <a:pPr indent="-317500" lvl="0" marL="457200" marR="0" rtl="0" algn="just">
              <a:lnSpc>
                <a:spcPct val="115000"/>
              </a:lnSpc>
              <a:spcBef>
                <a:spcPts val="1600"/>
              </a:spcBef>
              <a:spcAft>
                <a:spcPts val="0"/>
              </a:spcAft>
              <a:buSzPts val="1400"/>
              <a:buChar char="●"/>
            </a:pPr>
            <a:r>
              <a:rPr lang="en-GB" sz="1300">
                <a:solidFill>
                  <a:srgbClr val="222222"/>
                </a:solidFill>
                <a:highlight>
                  <a:srgbClr val="FFFFFF"/>
                </a:highlight>
                <a:latin typeface="Barlow"/>
                <a:ea typeface="Barlow"/>
                <a:cs typeface="Barlow"/>
                <a:sym typeface="Barlow"/>
              </a:rPr>
              <a:t>Business Applications are different than our normal applications covering domains such as e-commerce, ERP and many more. </a:t>
            </a:r>
            <a:endParaRPr sz="1300">
              <a:solidFill>
                <a:srgbClr val="222222"/>
              </a:solidFill>
              <a:highlight>
                <a:srgbClr val="FFFFFF"/>
              </a:highlight>
              <a:latin typeface="Barlow"/>
              <a:ea typeface="Barlow"/>
              <a:cs typeface="Barlow"/>
              <a:sym typeface="Barlow"/>
            </a:endParaRPr>
          </a:p>
          <a:p>
            <a:pPr indent="-317500" lvl="0" marL="457200" marR="0" rtl="0" algn="just">
              <a:lnSpc>
                <a:spcPct val="115000"/>
              </a:lnSpc>
              <a:spcBef>
                <a:spcPts val="0"/>
              </a:spcBef>
              <a:spcAft>
                <a:spcPts val="0"/>
              </a:spcAft>
              <a:buSzPts val="1400"/>
              <a:buChar char="●"/>
            </a:pPr>
            <a:r>
              <a:rPr lang="en-GB" sz="1300">
                <a:solidFill>
                  <a:srgbClr val="222222"/>
                </a:solidFill>
                <a:highlight>
                  <a:srgbClr val="FFFFFF"/>
                </a:highlight>
                <a:latin typeface="Barlow"/>
                <a:ea typeface="Barlow"/>
                <a:cs typeface="Barlow"/>
                <a:sym typeface="Barlow"/>
              </a:rPr>
              <a:t>They require applications which are scalable, extensible and easily readable and Python provides us with all these features. Platforms such as Tryton can be used to develop such business applications.</a:t>
            </a:r>
            <a:endParaRPr sz="1300">
              <a:solidFill>
                <a:srgbClr val="222222"/>
              </a:solidFill>
              <a:highlight>
                <a:srgbClr val="FFFFFF"/>
              </a:highlight>
              <a:latin typeface="Barlow"/>
              <a:ea typeface="Barlow"/>
              <a:cs typeface="Barlow"/>
              <a:sym typeface="Barlow"/>
            </a:endParaRPr>
          </a:p>
        </p:txBody>
      </p:sp>
      <p:cxnSp>
        <p:nvCxnSpPr>
          <p:cNvPr id="199" name="Google Shape;199;p23"/>
          <p:cNvCxnSpPr/>
          <p:nvPr/>
        </p:nvCxnSpPr>
        <p:spPr>
          <a:xfrm>
            <a:off x="6969900" y="349200"/>
            <a:ext cx="26700" cy="4445100"/>
          </a:xfrm>
          <a:prstGeom prst="straightConnector1">
            <a:avLst/>
          </a:prstGeom>
          <a:noFill/>
          <a:ln cap="flat" cmpd="sng" w="28575">
            <a:solidFill>
              <a:srgbClr val="4A4A4A"/>
            </a:solidFill>
            <a:prstDash val="solid"/>
            <a:round/>
            <a:headEnd len="med" w="med" type="none"/>
            <a:tailEnd len="med" w="med" type="none"/>
          </a:ln>
        </p:spPr>
      </p:cxnSp>
      <p:sp>
        <p:nvSpPr>
          <p:cNvPr id="200" name="Google Shape;200;p23"/>
          <p:cNvSpPr txBox="1"/>
          <p:nvPr/>
        </p:nvSpPr>
        <p:spPr>
          <a:xfrm>
            <a:off x="805775" y="2802788"/>
            <a:ext cx="2133000" cy="3384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None/>
            </a:pPr>
            <a:r>
              <a:rPr b="1" lang="en-GB" sz="1600">
                <a:latin typeface="Barlow"/>
                <a:ea typeface="Barlow"/>
                <a:cs typeface="Barlow"/>
                <a:sym typeface="Barlow"/>
              </a:rPr>
              <a:t>REAL EXAMPLES</a:t>
            </a:r>
            <a:endParaRPr b="1" sz="1600">
              <a:solidFill>
                <a:srgbClr val="000000"/>
              </a:solidFill>
              <a:latin typeface="Barlow"/>
              <a:ea typeface="Barlow"/>
              <a:cs typeface="Barlow"/>
              <a:sym typeface="Barlow"/>
            </a:endParaRPr>
          </a:p>
          <a:p>
            <a:pPr indent="0" lvl="0" marL="0" rtl="0" algn="l">
              <a:lnSpc>
                <a:spcPct val="110000"/>
              </a:lnSpc>
              <a:spcBef>
                <a:spcPts val="0"/>
              </a:spcBef>
              <a:spcAft>
                <a:spcPts val="0"/>
              </a:spcAft>
              <a:buClr>
                <a:srgbClr val="000000"/>
              </a:buClr>
              <a:buSzPts val="1100"/>
              <a:buFont typeface="Arial"/>
              <a:buNone/>
            </a:pPr>
            <a:r>
              <a:t/>
            </a:r>
            <a:endParaRPr sz="1300">
              <a:latin typeface="Barlow"/>
              <a:ea typeface="Barlow"/>
              <a:cs typeface="Barlow"/>
              <a:sym typeface="Barlow"/>
            </a:endParaRPr>
          </a:p>
        </p:txBody>
      </p:sp>
      <p:pic>
        <p:nvPicPr>
          <p:cNvPr id="201" name="Google Shape;201;p23"/>
          <p:cNvPicPr preferRelativeResize="0"/>
          <p:nvPr/>
        </p:nvPicPr>
        <p:blipFill rotWithShape="1">
          <a:blip r:embed="rId3">
            <a:alphaModFix/>
          </a:blip>
          <a:srcRect b="16580" l="16906" r="16109" t="9433"/>
          <a:stretch/>
        </p:blipFill>
        <p:spPr>
          <a:xfrm>
            <a:off x="623025" y="3364625"/>
            <a:ext cx="1626475" cy="1552586"/>
          </a:xfrm>
          <a:prstGeom prst="rect">
            <a:avLst/>
          </a:prstGeom>
          <a:noFill/>
          <a:ln>
            <a:noFill/>
          </a:ln>
        </p:spPr>
      </p:pic>
      <p:pic>
        <p:nvPicPr>
          <p:cNvPr id="202" name="Google Shape;202;p23"/>
          <p:cNvPicPr preferRelativeResize="0"/>
          <p:nvPr/>
        </p:nvPicPr>
        <p:blipFill>
          <a:blip r:embed="rId4">
            <a:alphaModFix/>
          </a:blip>
          <a:stretch>
            <a:fillRect/>
          </a:stretch>
        </p:blipFill>
        <p:spPr>
          <a:xfrm>
            <a:off x="2509013" y="3381575"/>
            <a:ext cx="1626475" cy="1626475"/>
          </a:xfrm>
          <a:prstGeom prst="rect">
            <a:avLst/>
          </a:prstGeom>
          <a:noFill/>
          <a:ln>
            <a:noFill/>
          </a:ln>
        </p:spPr>
      </p:pic>
      <p:pic>
        <p:nvPicPr>
          <p:cNvPr id="203" name="Google Shape;203;p23"/>
          <p:cNvPicPr preferRelativeResize="0"/>
          <p:nvPr/>
        </p:nvPicPr>
        <p:blipFill>
          <a:blip r:embed="rId5">
            <a:alphaModFix/>
          </a:blip>
          <a:stretch>
            <a:fillRect/>
          </a:stretch>
        </p:blipFill>
        <p:spPr>
          <a:xfrm>
            <a:off x="4394988" y="3400311"/>
            <a:ext cx="2476900" cy="1436602"/>
          </a:xfrm>
          <a:prstGeom prst="rect">
            <a:avLst/>
          </a:prstGeom>
          <a:noFill/>
          <a:ln cap="flat" cmpd="sng" w="9525">
            <a:solidFill>
              <a:schemeClr val="dk2"/>
            </a:solidFill>
            <a:prstDash val="solid"/>
            <a:round/>
            <a:headEnd len="sm" w="sm" type="none"/>
            <a:tailEnd len="sm" w="sm" type="none"/>
          </a:ln>
        </p:spPr>
      </p:pic>
      <p:pic>
        <p:nvPicPr>
          <p:cNvPr id="204" name="Google Shape;204;p23"/>
          <p:cNvPicPr preferRelativeResize="0"/>
          <p:nvPr/>
        </p:nvPicPr>
        <p:blipFill>
          <a:blip r:embed="rId6">
            <a:alphaModFix/>
          </a:blip>
          <a:stretch>
            <a:fillRect/>
          </a:stretch>
        </p:blipFill>
        <p:spPr>
          <a:xfrm>
            <a:off x="7281525" y="1136474"/>
            <a:ext cx="1350900" cy="1348200"/>
          </a:xfrm>
          <a:prstGeom prst="rect">
            <a:avLst/>
          </a:prstGeom>
          <a:noFill/>
          <a:ln>
            <a:noFill/>
          </a:ln>
        </p:spPr>
      </p:pic>
      <p:pic>
        <p:nvPicPr>
          <p:cNvPr id="205" name="Google Shape;205;p23"/>
          <p:cNvPicPr preferRelativeResize="0"/>
          <p:nvPr/>
        </p:nvPicPr>
        <p:blipFill rotWithShape="1">
          <a:blip r:embed="rId7">
            <a:alphaModFix/>
          </a:blip>
          <a:srcRect b="0" l="0" r="0" t="0"/>
          <a:stretch/>
        </p:blipFill>
        <p:spPr>
          <a:xfrm rot="5400000">
            <a:off x="7205500" y="3913451"/>
            <a:ext cx="338299" cy="343901"/>
          </a:xfrm>
          <a:prstGeom prst="rect">
            <a:avLst/>
          </a:prstGeom>
          <a:noFill/>
          <a:ln>
            <a:noFill/>
          </a:ln>
        </p:spPr>
      </p:pic>
      <p:sp>
        <p:nvSpPr>
          <p:cNvPr id="206" name="Google Shape;206;p23"/>
          <p:cNvSpPr txBox="1"/>
          <p:nvPr/>
        </p:nvSpPr>
        <p:spPr>
          <a:xfrm>
            <a:off x="7161325" y="4262325"/>
            <a:ext cx="1839900" cy="7050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Clr>
                <a:schemeClr val="dk1"/>
              </a:buClr>
              <a:buSzPts val="1100"/>
              <a:buFont typeface="Arial"/>
              <a:buNone/>
            </a:pPr>
            <a:r>
              <a:rPr b="1" lang="en-GB" sz="1200">
                <a:solidFill>
                  <a:srgbClr val="F54996"/>
                </a:solidFill>
                <a:latin typeface="Barlow"/>
                <a:ea typeface="Barlow"/>
                <a:cs typeface="Barlow"/>
                <a:sym typeface="Barlow"/>
              </a:rPr>
              <a:t>TYPE/SHARE YOUR QUESTIONS/COMMENTS IN THE CHAT BOX</a:t>
            </a:r>
            <a:endParaRPr b="1" sz="2000">
              <a:solidFill>
                <a:srgbClr val="F54996"/>
              </a:solidFill>
              <a:latin typeface="Barlow"/>
              <a:ea typeface="Barlow"/>
              <a:cs typeface="Barlow"/>
              <a:sym typeface="Barlow"/>
            </a:endParaRPr>
          </a:p>
          <a:p>
            <a:pPr indent="0" lvl="0" marL="0" rtl="0" algn="r">
              <a:lnSpc>
                <a:spcPct val="110000"/>
              </a:lnSpc>
              <a:spcBef>
                <a:spcPts val="0"/>
              </a:spcBef>
              <a:spcAft>
                <a:spcPts val="0"/>
              </a:spcAft>
              <a:buNone/>
            </a:pPr>
            <a:r>
              <a:t/>
            </a:r>
            <a:endParaRPr sz="1800">
              <a:solidFill>
                <a:srgbClr val="F54996"/>
              </a:solidFill>
              <a:latin typeface="Barlow"/>
              <a:ea typeface="Barlow"/>
              <a:cs typeface="Barlow"/>
              <a:sym typeface="Barlow"/>
            </a:endParaRPr>
          </a:p>
          <a:p>
            <a:pPr indent="0" lvl="0" marL="0" rtl="0" algn="ctr">
              <a:lnSpc>
                <a:spcPct val="110000"/>
              </a:lnSpc>
              <a:spcBef>
                <a:spcPts val="0"/>
              </a:spcBef>
              <a:spcAft>
                <a:spcPts val="0"/>
              </a:spcAft>
              <a:buNone/>
            </a:pPr>
            <a:r>
              <a:t/>
            </a:r>
            <a:endParaRPr sz="800">
              <a:solidFill>
                <a:srgbClr val="F54996"/>
              </a:solidFill>
              <a:latin typeface="Barlow"/>
              <a:ea typeface="Barlow"/>
              <a:cs typeface="Barlow"/>
              <a:sym typeface="Barlow"/>
            </a:endParaRPr>
          </a:p>
          <a:p>
            <a:pPr indent="0" lvl="0" marL="0" rtl="0" algn="ctr">
              <a:lnSpc>
                <a:spcPct val="110000"/>
              </a:lnSpc>
              <a:spcBef>
                <a:spcPts val="0"/>
              </a:spcBef>
              <a:spcAft>
                <a:spcPts val="0"/>
              </a:spcAft>
              <a:buNone/>
            </a:pPr>
            <a:r>
              <a:rPr lang="en-GB" sz="800">
                <a:solidFill>
                  <a:srgbClr val="F54996"/>
                </a:solidFill>
                <a:latin typeface="Barlow"/>
                <a:ea typeface="Barlow"/>
                <a:cs typeface="Barlow"/>
                <a:sym typeface="Barlow"/>
              </a:rPr>
              <a:t> </a:t>
            </a:r>
            <a:endParaRPr sz="800">
              <a:solidFill>
                <a:srgbClr val="F54996"/>
              </a:solidFill>
              <a:latin typeface="Barlow"/>
              <a:ea typeface="Barlow"/>
              <a:cs typeface="Barlow"/>
              <a:sym typeface="Barlow"/>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10" name="Shape 210"/>
        <p:cNvGrpSpPr/>
        <p:nvPr/>
      </p:nvGrpSpPr>
      <p:grpSpPr>
        <a:xfrm>
          <a:off x="0" y="0"/>
          <a:ext cx="0" cy="0"/>
          <a:chOff x="0" y="0"/>
          <a:chExt cx="0" cy="0"/>
        </a:xfrm>
      </p:grpSpPr>
      <p:sp>
        <p:nvSpPr>
          <p:cNvPr id="211" name="Google Shape;211;p24"/>
          <p:cNvSpPr txBox="1"/>
          <p:nvPr/>
        </p:nvSpPr>
        <p:spPr>
          <a:xfrm>
            <a:off x="253100" y="349200"/>
            <a:ext cx="7390800" cy="514500"/>
          </a:xfrm>
          <a:prstGeom prst="rect">
            <a:avLst/>
          </a:prstGeom>
          <a:noFill/>
          <a:ln>
            <a:noFill/>
          </a:ln>
        </p:spPr>
        <p:txBody>
          <a:bodyPr anchorCtr="0" anchor="t" bIns="0" lIns="0" spcFirstLastPara="1" rIns="0" wrap="square" tIns="0">
            <a:noAutofit/>
          </a:bodyPr>
          <a:lstStyle/>
          <a:p>
            <a:pPr indent="0" lvl="0" marL="0" rtl="0" algn="l">
              <a:lnSpc>
                <a:spcPct val="65000"/>
              </a:lnSpc>
              <a:spcBef>
                <a:spcPts val="0"/>
              </a:spcBef>
              <a:spcAft>
                <a:spcPts val="0"/>
              </a:spcAft>
              <a:buNone/>
            </a:pPr>
            <a:r>
              <a:rPr lang="en-GB" sz="3400">
                <a:latin typeface="Barlow ExtraBold"/>
                <a:ea typeface="Barlow ExtraBold"/>
                <a:cs typeface="Barlow ExtraBold"/>
                <a:sym typeface="Barlow ExtraBold"/>
              </a:rPr>
              <a:t>CAD APPLICATION</a:t>
            </a:r>
            <a:endParaRPr sz="3400">
              <a:latin typeface="Barlow ExtraBold"/>
              <a:ea typeface="Barlow ExtraBold"/>
              <a:cs typeface="Barlow ExtraBold"/>
              <a:sym typeface="Barlow ExtraBold"/>
            </a:endParaRPr>
          </a:p>
        </p:txBody>
      </p:sp>
      <p:sp>
        <p:nvSpPr>
          <p:cNvPr id="212" name="Google Shape;212;p24"/>
          <p:cNvSpPr txBox="1"/>
          <p:nvPr/>
        </p:nvSpPr>
        <p:spPr>
          <a:xfrm>
            <a:off x="7202700" y="349200"/>
            <a:ext cx="1941300" cy="8262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GB" sz="1200">
                <a:solidFill>
                  <a:schemeClr val="dk1"/>
                </a:solidFill>
                <a:latin typeface="Barlow"/>
                <a:ea typeface="Barlow"/>
                <a:cs typeface="Barlow"/>
                <a:sym typeface="Barlow"/>
              </a:rPr>
              <a:t>Libraries and frameworks</a:t>
            </a:r>
            <a:endParaRPr sz="2000">
              <a:solidFill>
                <a:srgbClr val="F54996"/>
              </a:solidFill>
              <a:latin typeface="Barlow"/>
              <a:ea typeface="Barlow"/>
              <a:cs typeface="Barlow"/>
              <a:sym typeface="Barlow"/>
            </a:endParaRPr>
          </a:p>
          <a:p>
            <a:pPr indent="0" lvl="0" marL="0" rtl="0" algn="r">
              <a:lnSpc>
                <a:spcPct val="110000"/>
              </a:lnSpc>
              <a:spcBef>
                <a:spcPts val="0"/>
              </a:spcBef>
              <a:spcAft>
                <a:spcPts val="0"/>
              </a:spcAft>
              <a:buNone/>
            </a:pPr>
            <a:r>
              <a:t/>
            </a:r>
            <a:endParaRPr sz="1800">
              <a:solidFill>
                <a:srgbClr val="F54996"/>
              </a:solidFill>
              <a:latin typeface="Barlow"/>
              <a:ea typeface="Barlow"/>
              <a:cs typeface="Barlow"/>
              <a:sym typeface="Barlow"/>
            </a:endParaRPr>
          </a:p>
          <a:p>
            <a:pPr indent="0" lvl="0" marL="0" rtl="0" algn="ctr">
              <a:lnSpc>
                <a:spcPct val="110000"/>
              </a:lnSpc>
              <a:spcBef>
                <a:spcPts val="0"/>
              </a:spcBef>
              <a:spcAft>
                <a:spcPts val="0"/>
              </a:spcAft>
              <a:buNone/>
            </a:pPr>
            <a:r>
              <a:t/>
            </a:r>
            <a:endParaRPr sz="800">
              <a:solidFill>
                <a:srgbClr val="F54996"/>
              </a:solidFill>
              <a:latin typeface="Barlow"/>
              <a:ea typeface="Barlow"/>
              <a:cs typeface="Barlow"/>
              <a:sym typeface="Barlow"/>
            </a:endParaRPr>
          </a:p>
          <a:p>
            <a:pPr indent="0" lvl="0" marL="0" rtl="0" algn="ctr">
              <a:lnSpc>
                <a:spcPct val="110000"/>
              </a:lnSpc>
              <a:spcBef>
                <a:spcPts val="0"/>
              </a:spcBef>
              <a:spcAft>
                <a:spcPts val="0"/>
              </a:spcAft>
              <a:buNone/>
            </a:pPr>
            <a:r>
              <a:rPr lang="en-GB" sz="800">
                <a:solidFill>
                  <a:srgbClr val="F54996"/>
                </a:solidFill>
                <a:latin typeface="Barlow"/>
                <a:ea typeface="Barlow"/>
                <a:cs typeface="Barlow"/>
                <a:sym typeface="Barlow"/>
              </a:rPr>
              <a:t> </a:t>
            </a:r>
            <a:endParaRPr sz="800">
              <a:solidFill>
                <a:srgbClr val="F54996"/>
              </a:solidFill>
              <a:latin typeface="Barlow"/>
              <a:ea typeface="Barlow"/>
              <a:cs typeface="Barlow"/>
              <a:sym typeface="Barlow"/>
            </a:endParaRPr>
          </a:p>
        </p:txBody>
      </p:sp>
      <p:sp>
        <p:nvSpPr>
          <p:cNvPr id="213" name="Google Shape;213;p24"/>
          <p:cNvSpPr txBox="1"/>
          <p:nvPr/>
        </p:nvSpPr>
        <p:spPr>
          <a:xfrm>
            <a:off x="7281525" y="2757425"/>
            <a:ext cx="1350900" cy="607200"/>
          </a:xfrm>
          <a:prstGeom prst="rect">
            <a:avLst/>
          </a:prstGeom>
          <a:noFill/>
          <a:ln>
            <a:noFill/>
          </a:ln>
        </p:spPr>
        <p:txBody>
          <a:bodyPr anchorCtr="0" anchor="b" bIns="0" lIns="0" spcFirstLastPara="1" rIns="0" wrap="square" tIns="0">
            <a:noAutofit/>
          </a:bodyPr>
          <a:lstStyle/>
          <a:p>
            <a:pPr indent="0" lvl="0" marL="0" rtl="0" algn="l">
              <a:lnSpc>
                <a:spcPct val="110000"/>
              </a:lnSpc>
              <a:spcBef>
                <a:spcPts val="0"/>
              </a:spcBef>
              <a:spcAft>
                <a:spcPts val="0"/>
              </a:spcAft>
              <a:buClr>
                <a:schemeClr val="dk1"/>
              </a:buClr>
              <a:buSzPts val="1100"/>
              <a:buFont typeface="Arial"/>
              <a:buNone/>
            </a:pPr>
            <a:r>
              <a:rPr b="1" lang="en-GB" sz="1200">
                <a:latin typeface="Barlow"/>
                <a:ea typeface="Barlow"/>
                <a:cs typeface="Barlow"/>
                <a:sym typeface="Barlow"/>
              </a:rPr>
              <a:t>FANDANGO</a:t>
            </a:r>
            <a:endParaRPr b="1" sz="1200">
              <a:latin typeface="Barlow"/>
              <a:ea typeface="Barlow"/>
              <a:cs typeface="Barlow"/>
              <a:sym typeface="Barlow"/>
            </a:endParaRPr>
          </a:p>
          <a:p>
            <a:pPr indent="0" lvl="0" marL="0" rtl="0" algn="l">
              <a:lnSpc>
                <a:spcPct val="110000"/>
              </a:lnSpc>
              <a:spcBef>
                <a:spcPts val="0"/>
              </a:spcBef>
              <a:spcAft>
                <a:spcPts val="0"/>
              </a:spcAft>
              <a:buClr>
                <a:schemeClr val="dk1"/>
              </a:buClr>
              <a:buSzPts val="1100"/>
              <a:buFont typeface="Arial"/>
              <a:buNone/>
            </a:pPr>
            <a:r>
              <a:t/>
            </a:r>
            <a:endParaRPr sz="1200">
              <a:latin typeface="Barlow"/>
              <a:ea typeface="Barlow"/>
              <a:cs typeface="Barlow"/>
              <a:sym typeface="Barlow"/>
            </a:endParaRPr>
          </a:p>
        </p:txBody>
      </p:sp>
      <p:sp>
        <p:nvSpPr>
          <p:cNvPr id="214" name="Google Shape;214;p24"/>
          <p:cNvSpPr txBox="1"/>
          <p:nvPr/>
        </p:nvSpPr>
        <p:spPr>
          <a:xfrm>
            <a:off x="324625" y="799250"/>
            <a:ext cx="5559900" cy="1717800"/>
          </a:xfrm>
          <a:prstGeom prst="rect">
            <a:avLst/>
          </a:prstGeom>
          <a:noFill/>
          <a:ln>
            <a:noFill/>
          </a:ln>
        </p:spPr>
        <p:txBody>
          <a:bodyPr anchorCtr="0" anchor="b" bIns="91425" lIns="91425" spcFirstLastPara="1" rIns="91425" wrap="square" tIns="91425">
            <a:noAutofit/>
          </a:bodyPr>
          <a:lstStyle/>
          <a:p>
            <a:pPr indent="0" lvl="0" marL="457200" marR="0" rtl="0" algn="just">
              <a:lnSpc>
                <a:spcPct val="115000"/>
              </a:lnSpc>
              <a:spcBef>
                <a:spcPts val="0"/>
              </a:spcBef>
              <a:spcAft>
                <a:spcPts val="0"/>
              </a:spcAft>
              <a:buNone/>
            </a:pPr>
            <a:r>
              <a:t/>
            </a:r>
            <a:endParaRPr sz="1300">
              <a:solidFill>
                <a:srgbClr val="222222"/>
              </a:solidFill>
              <a:highlight>
                <a:srgbClr val="FFFFFF"/>
              </a:highlight>
              <a:latin typeface="Barlow"/>
              <a:ea typeface="Barlow"/>
              <a:cs typeface="Barlow"/>
              <a:sym typeface="Barlow"/>
            </a:endParaRPr>
          </a:p>
          <a:p>
            <a:pPr indent="-317500" lvl="0" marL="457200" marR="0" rtl="0" algn="just">
              <a:lnSpc>
                <a:spcPct val="115000"/>
              </a:lnSpc>
              <a:spcBef>
                <a:spcPts val="1600"/>
              </a:spcBef>
              <a:spcAft>
                <a:spcPts val="0"/>
              </a:spcAft>
              <a:buSzPts val="1400"/>
              <a:buChar char="●"/>
            </a:pPr>
            <a:r>
              <a:rPr lang="en-GB" sz="1300">
                <a:solidFill>
                  <a:srgbClr val="222222"/>
                </a:solidFill>
                <a:highlight>
                  <a:srgbClr val="FFFFFF"/>
                </a:highlight>
                <a:latin typeface="Barlow"/>
                <a:ea typeface="Barlow"/>
                <a:cs typeface="Barlow"/>
                <a:sym typeface="Barlow"/>
              </a:rPr>
              <a:t>Computer-Aided Designing is a very complicated application to make as many things have to be taken care of. </a:t>
            </a:r>
            <a:endParaRPr sz="1300">
              <a:solidFill>
                <a:srgbClr val="222222"/>
              </a:solidFill>
              <a:highlight>
                <a:srgbClr val="FFFFFF"/>
              </a:highlight>
              <a:latin typeface="Barlow"/>
              <a:ea typeface="Barlow"/>
              <a:cs typeface="Barlow"/>
              <a:sym typeface="Barlow"/>
            </a:endParaRPr>
          </a:p>
          <a:p>
            <a:pPr indent="-317500" lvl="0" marL="457200" marR="0" rtl="0" algn="just">
              <a:lnSpc>
                <a:spcPct val="115000"/>
              </a:lnSpc>
              <a:spcBef>
                <a:spcPts val="0"/>
              </a:spcBef>
              <a:spcAft>
                <a:spcPts val="0"/>
              </a:spcAft>
              <a:buSzPts val="1400"/>
              <a:buChar char="●"/>
            </a:pPr>
            <a:r>
              <a:rPr lang="en-GB" sz="1300">
                <a:solidFill>
                  <a:srgbClr val="222222"/>
                </a:solidFill>
                <a:highlight>
                  <a:srgbClr val="FFFFFF"/>
                </a:highlight>
                <a:latin typeface="Barlow"/>
                <a:ea typeface="Barlow"/>
                <a:cs typeface="Barlow"/>
                <a:sym typeface="Barlow"/>
              </a:rPr>
              <a:t>Objects and their representation, functions are just the tip of the iceberg when it comes to something like this. </a:t>
            </a:r>
            <a:endParaRPr sz="1300">
              <a:solidFill>
                <a:srgbClr val="222222"/>
              </a:solidFill>
              <a:highlight>
                <a:srgbClr val="FFFFFF"/>
              </a:highlight>
              <a:latin typeface="Barlow"/>
              <a:ea typeface="Barlow"/>
              <a:cs typeface="Barlow"/>
              <a:sym typeface="Barlow"/>
            </a:endParaRPr>
          </a:p>
          <a:p>
            <a:pPr indent="-317500" lvl="0" marL="457200" marR="0" rtl="0" algn="just">
              <a:lnSpc>
                <a:spcPct val="115000"/>
              </a:lnSpc>
              <a:spcBef>
                <a:spcPts val="0"/>
              </a:spcBef>
              <a:spcAft>
                <a:spcPts val="0"/>
              </a:spcAft>
              <a:buSzPts val="1400"/>
              <a:buChar char="●"/>
            </a:pPr>
            <a:r>
              <a:rPr lang="en-GB" sz="1300">
                <a:solidFill>
                  <a:srgbClr val="222222"/>
                </a:solidFill>
                <a:highlight>
                  <a:srgbClr val="FFFFFF"/>
                </a:highlight>
                <a:latin typeface="Barlow"/>
                <a:ea typeface="Barlow"/>
                <a:cs typeface="Barlow"/>
                <a:sym typeface="Barlow"/>
              </a:rPr>
              <a:t>Python makes this simple too and the most well-known application for CAD is Fandango.</a:t>
            </a:r>
            <a:endParaRPr sz="1300">
              <a:solidFill>
                <a:srgbClr val="222222"/>
              </a:solidFill>
              <a:highlight>
                <a:srgbClr val="FFFFFF"/>
              </a:highlight>
              <a:latin typeface="Barlow"/>
              <a:ea typeface="Barlow"/>
              <a:cs typeface="Barlow"/>
              <a:sym typeface="Barlow"/>
            </a:endParaRPr>
          </a:p>
        </p:txBody>
      </p:sp>
      <p:cxnSp>
        <p:nvCxnSpPr>
          <p:cNvPr id="215" name="Google Shape;215;p24"/>
          <p:cNvCxnSpPr/>
          <p:nvPr/>
        </p:nvCxnSpPr>
        <p:spPr>
          <a:xfrm>
            <a:off x="6969900" y="349200"/>
            <a:ext cx="26700" cy="4445100"/>
          </a:xfrm>
          <a:prstGeom prst="straightConnector1">
            <a:avLst/>
          </a:prstGeom>
          <a:noFill/>
          <a:ln cap="flat" cmpd="sng" w="28575">
            <a:solidFill>
              <a:srgbClr val="4A4A4A"/>
            </a:solidFill>
            <a:prstDash val="solid"/>
            <a:round/>
            <a:headEnd len="med" w="med" type="none"/>
            <a:tailEnd len="med" w="med" type="none"/>
          </a:ln>
        </p:spPr>
      </p:cxnSp>
      <p:sp>
        <p:nvSpPr>
          <p:cNvPr id="216" name="Google Shape;216;p24"/>
          <p:cNvSpPr txBox="1"/>
          <p:nvPr/>
        </p:nvSpPr>
        <p:spPr>
          <a:xfrm>
            <a:off x="805775" y="2562413"/>
            <a:ext cx="2133000" cy="3384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None/>
            </a:pPr>
            <a:r>
              <a:rPr b="1" lang="en-GB" sz="1600">
                <a:latin typeface="Barlow"/>
                <a:ea typeface="Barlow"/>
                <a:cs typeface="Barlow"/>
                <a:sym typeface="Barlow"/>
              </a:rPr>
              <a:t>REAL EXAMPLES</a:t>
            </a:r>
            <a:endParaRPr b="1" sz="1600">
              <a:solidFill>
                <a:srgbClr val="000000"/>
              </a:solidFill>
              <a:latin typeface="Barlow"/>
              <a:ea typeface="Barlow"/>
              <a:cs typeface="Barlow"/>
              <a:sym typeface="Barlow"/>
            </a:endParaRPr>
          </a:p>
          <a:p>
            <a:pPr indent="0" lvl="0" marL="0" rtl="0" algn="l">
              <a:lnSpc>
                <a:spcPct val="110000"/>
              </a:lnSpc>
              <a:spcBef>
                <a:spcPts val="0"/>
              </a:spcBef>
              <a:spcAft>
                <a:spcPts val="0"/>
              </a:spcAft>
              <a:buClr>
                <a:srgbClr val="000000"/>
              </a:buClr>
              <a:buSzPts val="1100"/>
              <a:buFont typeface="Arial"/>
              <a:buNone/>
            </a:pPr>
            <a:r>
              <a:t/>
            </a:r>
            <a:endParaRPr sz="1300">
              <a:latin typeface="Barlow"/>
              <a:ea typeface="Barlow"/>
              <a:cs typeface="Barlow"/>
              <a:sym typeface="Barlow"/>
            </a:endParaRPr>
          </a:p>
        </p:txBody>
      </p:sp>
      <p:pic>
        <p:nvPicPr>
          <p:cNvPr id="217" name="Google Shape;217;p24"/>
          <p:cNvPicPr preferRelativeResize="0"/>
          <p:nvPr/>
        </p:nvPicPr>
        <p:blipFill>
          <a:blip r:embed="rId3">
            <a:alphaModFix/>
          </a:blip>
          <a:stretch>
            <a:fillRect/>
          </a:stretch>
        </p:blipFill>
        <p:spPr>
          <a:xfrm>
            <a:off x="7202700" y="1175400"/>
            <a:ext cx="1436625" cy="1436625"/>
          </a:xfrm>
          <a:prstGeom prst="rect">
            <a:avLst/>
          </a:prstGeom>
          <a:noFill/>
          <a:ln>
            <a:noFill/>
          </a:ln>
        </p:spPr>
      </p:pic>
      <p:pic>
        <p:nvPicPr>
          <p:cNvPr id="218" name="Google Shape;218;p24"/>
          <p:cNvPicPr preferRelativeResize="0"/>
          <p:nvPr/>
        </p:nvPicPr>
        <p:blipFill>
          <a:blip r:embed="rId4">
            <a:alphaModFix/>
          </a:blip>
          <a:stretch>
            <a:fillRect/>
          </a:stretch>
        </p:blipFill>
        <p:spPr>
          <a:xfrm>
            <a:off x="825550" y="3002450"/>
            <a:ext cx="3021606" cy="1648925"/>
          </a:xfrm>
          <a:prstGeom prst="rect">
            <a:avLst/>
          </a:prstGeom>
          <a:noFill/>
          <a:ln>
            <a:noFill/>
          </a:ln>
        </p:spPr>
      </p:pic>
      <p:pic>
        <p:nvPicPr>
          <p:cNvPr id="219" name="Google Shape;219;p24"/>
          <p:cNvPicPr preferRelativeResize="0"/>
          <p:nvPr/>
        </p:nvPicPr>
        <p:blipFill rotWithShape="1">
          <a:blip r:embed="rId5">
            <a:alphaModFix/>
          </a:blip>
          <a:srcRect b="21197" l="0" r="0" t="0"/>
          <a:stretch/>
        </p:blipFill>
        <p:spPr>
          <a:xfrm>
            <a:off x="4209625" y="3002450"/>
            <a:ext cx="1907575" cy="1648925"/>
          </a:xfrm>
          <a:prstGeom prst="rect">
            <a:avLst/>
          </a:prstGeom>
          <a:noFill/>
          <a:ln cap="flat" cmpd="sng" w="9525">
            <a:solidFill>
              <a:schemeClr val="dk2"/>
            </a:solidFill>
            <a:prstDash val="solid"/>
            <a:round/>
            <a:headEnd len="sm" w="sm" type="none"/>
            <a:tailEnd len="sm" w="sm" type="none"/>
          </a:ln>
        </p:spPr>
      </p:pic>
      <p:sp>
        <p:nvSpPr>
          <p:cNvPr id="220" name="Google Shape;220;p24"/>
          <p:cNvSpPr txBox="1"/>
          <p:nvPr/>
        </p:nvSpPr>
        <p:spPr>
          <a:xfrm>
            <a:off x="692775" y="4689850"/>
            <a:ext cx="2246100" cy="3204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GB" sz="1100">
                <a:solidFill>
                  <a:srgbClr val="222222"/>
                </a:solidFill>
                <a:highlight>
                  <a:schemeClr val="lt1"/>
                </a:highlight>
                <a:latin typeface="Barlow"/>
                <a:ea typeface="Barlow"/>
                <a:cs typeface="Barlow"/>
                <a:sym typeface="Barlow"/>
              </a:rPr>
              <a:t>Architecture  </a:t>
            </a:r>
            <a:endParaRPr/>
          </a:p>
        </p:txBody>
      </p:sp>
      <p:sp>
        <p:nvSpPr>
          <p:cNvPr id="221" name="Google Shape;221;p24"/>
          <p:cNvSpPr txBox="1"/>
          <p:nvPr/>
        </p:nvSpPr>
        <p:spPr>
          <a:xfrm>
            <a:off x="4057225" y="4641900"/>
            <a:ext cx="1710300" cy="3204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GB" sz="1100">
                <a:solidFill>
                  <a:srgbClr val="222222"/>
                </a:solidFill>
                <a:highlight>
                  <a:schemeClr val="lt1"/>
                </a:highlight>
                <a:latin typeface="Barlow"/>
                <a:ea typeface="Barlow"/>
                <a:cs typeface="Barlow"/>
                <a:sym typeface="Barlow"/>
              </a:rPr>
              <a:t>Modelling &amp; design</a:t>
            </a:r>
            <a:endParaRPr/>
          </a:p>
        </p:txBody>
      </p:sp>
      <p:pic>
        <p:nvPicPr>
          <p:cNvPr id="222" name="Google Shape;222;p24"/>
          <p:cNvPicPr preferRelativeResize="0"/>
          <p:nvPr/>
        </p:nvPicPr>
        <p:blipFill rotWithShape="1">
          <a:blip r:embed="rId6">
            <a:alphaModFix/>
          </a:blip>
          <a:srcRect b="0" l="0" r="0" t="0"/>
          <a:stretch/>
        </p:blipFill>
        <p:spPr>
          <a:xfrm rot="5400000">
            <a:off x="7205500" y="3913451"/>
            <a:ext cx="338299" cy="343901"/>
          </a:xfrm>
          <a:prstGeom prst="rect">
            <a:avLst/>
          </a:prstGeom>
          <a:noFill/>
          <a:ln>
            <a:noFill/>
          </a:ln>
        </p:spPr>
      </p:pic>
      <p:sp>
        <p:nvSpPr>
          <p:cNvPr id="223" name="Google Shape;223;p24"/>
          <p:cNvSpPr txBox="1"/>
          <p:nvPr/>
        </p:nvSpPr>
        <p:spPr>
          <a:xfrm>
            <a:off x="7161325" y="4262325"/>
            <a:ext cx="1839900" cy="7050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Clr>
                <a:schemeClr val="dk1"/>
              </a:buClr>
              <a:buSzPts val="1100"/>
              <a:buFont typeface="Arial"/>
              <a:buNone/>
            </a:pPr>
            <a:r>
              <a:rPr b="1" lang="en-GB" sz="1200">
                <a:solidFill>
                  <a:srgbClr val="F54996"/>
                </a:solidFill>
                <a:latin typeface="Barlow"/>
                <a:ea typeface="Barlow"/>
                <a:cs typeface="Barlow"/>
                <a:sym typeface="Barlow"/>
              </a:rPr>
              <a:t>TYPE/SHARE YOUR QUESTIONS/COMMENTS IN THE CHAT BOX</a:t>
            </a:r>
            <a:endParaRPr b="1" sz="2000">
              <a:solidFill>
                <a:srgbClr val="F54996"/>
              </a:solidFill>
              <a:latin typeface="Barlow"/>
              <a:ea typeface="Barlow"/>
              <a:cs typeface="Barlow"/>
              <a:sym typeface="Barlow"/>
            </a:endParaRPr>
          </a:p>
          <a:p>
            <a:pPr indent="0" lvl="0" marL="0" rtl="0" algn="r">
              <a:lnSpc>
                <a:spcPct val="110000"/>
              </a:lnSpc>
              <a:spcBef>
                <a:spcPts val="0"/>
              </a:spcBef>
              <a:spcAft>
                <a:spcPts val="0"/>
              </a:spcAft>
              <a:buNone/>
            </a:pPr>
            <a:r>
              <a:t/>
            </a:r>
            <a:endParaRPr sz="1800">
              <a:solidFill>
                <a:srgbClr val="F54996"/>
              </a:solidFill>
              <a:latin typeface="Barlow"/>
              <a:ea typeface="Barlow"/>
              <a:cs typeface="Barlow"/>
              <a:sym typeface="Barlow"/>
            </a:endParaRPr>
          </a:p>
          <a:p>
            <a:pPr indent="0" lvl="0" marL="0" rtl="0" algn="ctr">
              <a:lnSpc>
                <a:spcPct val="110000"/>
              </a:lnSpc>
              <a:spcBef>
                <a:spcPts val="0"/>
              </a:spcBef>
              <a:spcAft>
                <a:spcPts val="0"/>
              </a:spcAft>
              <a:buNone/>
            </a:pPr>
            <a:r>
              <a:t/>
            </a:r>
            <a:endParaRPr sz="800">
              <a:solidFill>
                <a:srgbClr val="F54996"/>
              </a:solidFill>
              <a:latin typeface="Barlow"/>
              <a:ea typeface="Barlow"/>
              <a:cs typeface="Barlow"/>
              <a:sym typeface="Barlow"/>
            </a:endParaRPr>
          </a:p>
          <a:p>
            <a:pPr indent="0" lvl="0" marL="0" rtl="0" algn="ctr">
              <a:lnSpc>
                <a:spcPct val="110000"/>
              </a:lnSpc>
              <a:spcBef>
                <a:spcPts val="0"/>
              </a:spcBef>
              <a:spcAft>
                <a:spcPts val="0"/>
              </a:spcAft>
              <a:buNone/>
            </a:pPr>
            <a:r>
              <a:rPr lang="en-GB" sz="800">
                <a:solidFill>
                  <a:srgbClr val="F54996"/>
                </a:solidFill>
                <a:latin typeface="Barlow"/>
                <a:ea typeface="Barlow"/>
                <a:cs typeface="Barlow"/>
                <a:sym typeface="Barlow"/>
              </a:rPr>
              <a:t> </a:t>
            </a:r>
            <a:endParaRPr sz="800">
              <a:solidFill>
                <a:srgbClr val="F54996"/>
              </a:solidFill>
              <a:latin typeface="Barlow"/>
              <a:ea typeface="Barlow"/>
              <a:cs typeface="Barlow"/>
              <a:sym typeface="Barlow"/>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25"/>
          <p:cNvSpPr txBox="1"/>
          <p:nvPr/>
        </p:nvSpPr>
        <p:spPr>
          <a:xfrm>
            <a:off x="253100" y="349200"/>
            <a:ext cx="8492400" cy="514500"/>
          </a:xfrm>
          <a:prstGeom prst="rect">
            <a:avLst/>
          </a:prstGeom>
          <a:noFill/>
          <a:ln>
            <a:noFill/>
          </a:ln>
        </p:spPr>
        <p:txBody>
          <a:bodyPr anchorCtr="0" anchor="t" bIns="0" lIns="0" spcFirstLastPara="1" rIns="0" wrap="square" tIns="0">
            <a:noAutofit/>
          </a:bodyPr>
          <a:lstStyle/>
          <a:p>
            <a:pPr indent="0" lvl="0" marL="0" rtl="0" algn="l">
              <a:lnSpc>
                <a:spcPct val="65000"/>
              </a:lnSpc>
              <a:spcBef>
                <a:spcPts val="0"/>
              </a:spcBef>
              <a:spcAft>
                <a:spcPts val="0"/>
              </a:spcAft>
              <a:buNone/>
            </a:pPr>
            <a:r>
              <a:rPr lang="en-GB" sz="3400">
                <a:latin typeface="Barlow ExtraBold"/>
                <a:ea typeface="Barlow ExtraBold"/>
                <a:cs typeface="Barlow ExtraBold"/>
                <a:sym typeface="Barlow ExtraBold"/>
              </a:rPr>
              <a:t>YOUR MOTIVATIONS</a:t>
            </a:r>
            <a:endParaRPr sz="3400">
              <a:latin typeface="Barlow ExtraBold"/>
              <a:ea typeface="Barlow ExtraBold"/>
              <a:cs typeface="Barlow ExtraBold"/>
              <a:sym typeface="Barlow ExtraBold"/>
            </a:endParaRPr>
          </a:p>
          <a:p>
            <a:pPr indent="0" lvl="0" marL="0" rtl="0" algn="l">
              <a:lnSpc>
                <a:spcPct val="65000"/>
              </a:lnSpc>
              <a:spcBef>
                <a:spcPts val="0"/>
              </a:spcBef>
              <a:spcAft>
                <a:spcPts val="0"/>
              </a:spcAft>
              <a:buNone/>
            </a:pPr>
            <a:r>
              <a:rPr lang="en-GB" sz="1700">
                <a:solidFill>
                  <a:srgbClr val="F54996"/>
                </a:solidFill>
                <a:latin typeface="Barlow"/>
                <a:ea typeface="Barlow"/>
                <a:cs typeface="Barlow"/>
                <a:sym typeface="Barlow"/>
              </a:rPr>
              <a:t>Why did you decide to learn Python?</a:t>
            </a:r>
            <a:endParaRPr sz="1700">
              <a:solidFill>
                <a:srgbClr val="F54996"/>
              </a:solidFill>
              <a:latin typeface="Barlow"/>
              <a:ea typeface="Barlow"/>
              <a:cs typeface="Barlow"/>
              <a:sym typeface="Barlow"/>
            </a:endParaRPr>
          </a:p>
        </p:txBody>
      </p:sp>
      <p:pic>
        <p:nvPicPr>
          <p:cNvPr id="229" name="Google Shape;229;p25"/>
          <p:cNvPicPr preferRelativeResize="0"/>
          <p:nvPr/>
        </p:nvPicPr>
        <p:blipFill>
          <a:blip r:embed="rId3">
            <a:alphaModFix/>
          </a:blip>
          <a:stretch>
            <a:fillRect/>
          </a:stretch>
        </p:blipFill>
        <p:spPr>
          <a:xfrm>
            <a:off x="2466301" y="1217213"/>
            <a:ext cx="4065975" cy="2709075"/>
          </a:xfrm>
          <a:prstGeom prst="rect">
            <a:avLst/>
          </a:prstGeom>
          <a:noFill/>
          <a:ln cap="flat" cmpd="sng" w="9525">
            <a:solidFill>
              <a:schemeClr val="dk2"/>
            </a:solidFill>
            <a:prstDash val="solid"/>
            <a:round/>
            <a:headEnd len="sm" w="sm" type="none"/>
            <a:tailEnd len="sm" w="sm" type="none"/>
          </a:ln>
        </p:spPr>
      </p:pic>
      <p:sp>
        <p:nvSpPr>
          <p:cNvPr id="230" name="Google Shape;230;p25"/>
          <p:cNvSpPr/>
          <p:nvPr/>
        </p:nvSpPr>
        <p:spPr>
          <a:xfrm>
            <a:off x="2466338" y="3926300"/>
            <a:ext cx="4065900" cy="686700"/>
          </a:xfrm>
          <a:prstGeom prst="rect">
            <a:avLst/>
          </a:prstGeom>
          <a:noFill/>
          <a:ln cap="flat" cmpd="sng" w="28575">
            <a:solidFill>
              <a:srgbClr val="F549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300">
                <a:solidFill>
                  <a:srgbClr val="222222"/>
                </a:solidFill>
                <a:highlight>
                  <a:srgbClr val="FFFFFF"/>
                </a:highlight>
                <a:latin typeface="Barlow"/>
                <a:ea typeface="Barlow"/>
                <a:cs typeface="Barlow"/>
                <a:sym typeface="Barlow"/>
              </a:rPr>
              <a:t>Unmute your mic &amp; share with the group</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26"/>
          <p:cNvSpPr txBox="1"/>
          <p:nvPr/>
        </p:nvSpPr>
        <p:spPr>
          <a:xfrm>
            <a:off x="5906600" y="222875"/>
            <a:ext cx="2812200" cy="1600200"/>
          </a:xfrm>
          <a:prstGeom prst="rect">
            <a:avLst/>
          </a:prstGeom>
          <a:solidFill>
            <a:srgbClr val="FFFFFF"/>
          </a:solidFill>
          <a:ln cap="flat" cmpd="sng" w="9525">
            <a:solidFill>
              <a:srgbClr val="434343"/>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latin typeface="Barlow"/>
              <a:ea typeface="Barlow"/>
              <a:cs typeface="Barlow"/>
              <a:sym typeface="Barlow"/>
            </a:endParaRPr>
          </a:p>
        </p:txBody>
      </p:sp>
      <p:sp>
        <p:nvSpPr>
          <p:cNvPr id="236" name="Google Shape;236;p26"/>
          <p:cNvSpPr txBox="1"/>
          <p:nvPr/>
        </p:nvSpPr>
        <p:spPr>
          <a:xfrm>
            <a:off x="6098200" y="358875"/>
            <a:ext cx="2812200" cy="262800"/>
          </a:xfrm>
          <a:prstGeom prst="rect">
            <a:avLst/>
          </a:prstGeom>
          <a:noFill/>
          <a:ln>
            <a:noFill/>
          </a:ln>
        </p:spPr>
        <p:txBody>
          <a:bodyPr anchorCtr="0" anchor="t" bIns="0" lIns="0" spcFirstLastPara="1" rIns="0" wrap="square" tIns="0">
            <a:noAutofit/>
          </a:bodyPr>
          <a:lstStyle/>
          <a:p>
            <a:pPr indent="0" lvl="0" marL="0" marR="0" rtl="0" algn="ctr">
              <a:lnSpc>
                <a:spcPct val="65000"/>
              </a:lnSpc>
              <a:spcBef>
                <a:spcPts val="0"/>
              </a:spcBef>
              <a:spcAft>
                <a:spcPts val="0"/>
              </a:spcAft>
              <a:buClr>
                <a:srgbClr val="000000"/>
              </a:buClr>
              <a:buSzPts val="6000"/>
              <a:buFont typeface="Arial"/>
              <a:buNone/>
            </a:pPr>
            <a:r>
              <a:rPr lang="en-GB" sz="1800">
                <a:latin typeface="Barlow ExtraBold"/>
                <a:ea typeface="Barlow ExtraBold"/>
                <a:cs typeface="Barlow ExtraBold"/>
                <a:sym typeface="Barlow ExtraBold"/>
              </a:rPr>
              <a:t>INSTRUCTOR SPEAK</a:t>
            </a:r>
            <a:endParaRPr b="0" i="0" sz="1800" u="none" cap="none" strike="noStrike">
              <a:latin typeface="Barlow ExtraBold"/>
              <a:ea typeface="Barlow ExtraBold"/>
              <a:cs typeface="Barlow ExtraBold"/>
              <a:sym typeface="Barlow ExtraBold"/>
            </a:endParaRPr>
          </a:p>
        </p:txBody>
      </p:sp>
      <p:pic>
        <p:nvPicPr>
          <p:cNvPr id="237" name="Google Shape;237;p26"/>
          <p:cNvPicPr preferRelativeResize="0"/>
          <p:nvPr/>
        </p:nvPicPr>
        <p:blipFill rotWithShape="1">
          <a:blip r:embed="rId3">
            <a:alphaModFix/>
          </a:blip>
          <a:srcRect b="0" l="0" r="0" t="0"/>
          <a:stretch/>
        </p:blipFill>
        <p:spPr>
          <a:xfrm rot="2700110">
            <a:off x="5432424" y="254712"/>
            <a:ext cx="333698" cy="339203"/>
          </a:xfrm>
          <a:prstGeom prst="rect">
            <a:avLst/>
          </a:prstGeom>
          <a:noFill/>
          <a:ln>
            <a:noFill/>
          </a:ln>
        </p:spPr>
      </p:pic>
      <p:sp>
        <p:nvSpPr>
          <p:cNvPr id="238" name="Google Shape;238;p26"/>
          <p:cNvSpPr txBox="1"/>
          <p:nvPr/>
        </p:nvSpPr>
        <p:spPr>
          <a:xfrm>
            <a:off x="475600" y="2871200"/>
            <a:ext cx="2766000" cy="1550100"/>
          </a:xfrm>
          <a:prstGeom prst="rect">
            <a:avLst/>
          </a:prstGeom>
          <a:solidFill>
            <a:srgbClr val="FFFFFF"/>
          </a:solidFill>
          <a:ln cap="flat" cmpd="sng" w="9525">
            <a:solidFill>
              <a:srgbClr val="434343"/>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highlight>
                  <a:srgbClr val="FFFFFF"/>
                </a:highlight>
                <a:latin typeface="Barlow"/>
                <a:ea typeface="Barlow"/>
                <a:cs typeface="Barlow"/>
                <a:sym typeface="Barlow"/>
              </a:rPr>
              <a:t>TALK TO </a:t>
            </a:r>
            <a:endParaRPr b="1" sz="1800">
              <a:highlight>
                <a:srgbClr val="FFFFFF"/>
              </a:highlight>
              <a:latin typeface="Barlow"/>
              <a:ea typeface="Barlow"/>
              <a:cs typeface="Barlow"/>
              <a:sym typeface="Barlow"/>
            </a:endParaRPr>
          </a:p>
          <a:p>
            <a:pPr indent="0" lvl="0" marL="0" rtl="0" algn="ctr">
              <a:spcBef>
                <a:spcPts val="0"/>
              </a:spcBef>
              <a:spcAft>
                <a:spcPts val="0"/>
              </a:spcAft>
              <a:buNone/>
            </a:pPr>
            <a:r>
              <a:rPr b="1" lang="en-GB" sz="1800">
                <a:highlight>
                  <a:srgbClr val="FFFFFF"/>
                </a:highlight>
                <a:latin typeface="Barlow"/>
                <a:ea typeface="Barlow"/>
                <a:cs typeface="Barlow"/>
                <a:sym typeface="Barlow"/>
              </a:rPr>
              <a:t>SOMEONE IN THE INDUSTRY TO LEARN WHAT PYTHON IS ALL ABOUT..</a:t>
            </a:r>
            <a:endParaRPr b="1" sz="1800">
              <a:latin typeface="Barlow"/>
              <a:ea typeface="Barlow"/>
              <a:cs typeface="Barlow"/>
              <a:sym typeface="Barlow"/>
            </a:endParaRPr>
          </a:p>
        </p:txBody>
      </p:sp>
      <p:sp>
        <p:nvSpPr>
          <p:cNvPr id="239" name="Google Shape;239;p26"/>
          <p:cNvSpPr txBox="1"/>
          <p:nvPr/>
        </p:nvSpPr>
        <p:spPr>
          <a:xfrm>
            <a:off x="6098200" y="621675"/>
            <a:ext cx="2616300" cy="1201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rgbClr val="F54996"/>
                </a:solidFill>
                <a:latin typeface="Barlow"/>
                <a:ea typeface="Barlow"/>
                <a:cs typeface="Barlow"/>
                <a:sym typeface="Barlow"/>
              </a:rPr>
              <a:t>1. What does a day in the life of a Python developer involve? </a:t>
            </a:r>
            <a:endParaRPr b="1" sz="1100">
              <a:solidFill>
                <a:srgbClr val="F54996"/>
              </a:solidFill>
              <a:latin typeface="Barlow"/>
              <a:ea typeface="Barlow"/>
              <a:cs typeface="Barlow"/>
              <a:sym typeface="Barlow"/>
            </a:endParaRPr>
          </a:p>
          <a:p>
            <a:pPr indent="0" lvl="0" marL="0" rtl="0" algn="l">
              <a:lnSpc>
                <a:spcPct val="115000"/>
              </a:lnSpc>
              <a:spcBef>
                <a:spcPts val="0"/>
              </a:spcBef>
              <a:spcAft>
                <a:spcPts val="0"/>
              </a:spcAft>
              <a:buNone/>
            </a:pPr>
            <a:r>
              <a:rPr b="1" lang="en-GB" sz="1100">
                <a:solidFill>
                  <a:srgbClr val="F54996"/>
                </a:solidFill>
                <a:latin typeface="Barlow"/>
                <a:ea typeface="Barlow"/>
                <a:cs typeface="Barlow"/>
                <a:sym typeface="Barlow"/>
              </a:rPr>
              <a:t>2. How to prepare effectively for a Python interview?</a:t>
            </a:r>
            <a:endParaRPr b="1" sz="1100">
              <a:solidFill>
                <a:srgbClr val="F54996"/>
              </a:solidFill>
              <a:latin typeface="Barlow"/>
              <a:ea typeface="Barlow"/>
              <a:cs typeface="Barlow"/>
              <a:sym typeface="Barlow"/>
            </a:endParaRPr>
          </a:p>
          <a:p>
            <a:pPr indent="0" lvl="0" marL="0" rtl="0" algn="l">
              <a:lnSpc>
                <a:spcPct val="115000"/>
              </a:lnSpc>
              <a:spcBef>
                <a:spcPts val="0"/>
              </a:spcBef>
              <a:spcAft>
                <a:spcPts val="0"/>
              </a:spcAft>
              <a:buNone/>
            </a:pPr>
            <a:r>
              <a:rPr b="1" lang="en-GB" sz="1100">
                <a:solidFill>
                  <a:srgbClr val="F54996"/>
                </a:solidFill>
                <a:latin typeface="Barlow"/>
                <a:ea typeface="Barlow"/>
                <a:cs typeface="Barlow"/>
                <a:sym typeface="Barlow"/>
              </a:rPr>
              <a:t>3. Future learning and resources?</a:t>
            </a:r>
            <a:endParaRPr b="1" sz="1100">
              <a:solidFill>
                <a:srgbClr val="F54996"/>
              </a:solidFill>
              <a:latin typeface="Barlow"/>
              <a:ea typeface="Barlow"/>
              <a:cs typeface="Barlow"/>
              <a:sym typeface="Barlow"/>
            </a:endParaRPr>
          </a:p>
        </p:txBody>
      </p:sp>
      <p:pic>
        <p:nvPicPr>
          <p:cNvPr id="240" name="Google Shape;240;p26"/>
          <p:cNvPicPr preferRelativeResize="0"/>
          <p:nvPr/>
        </p:nvPicPr>
        <p:blipFill>
          <a:blip r:embed="rId4">
            <a:alphaModFix/>
          </a:blip>
          <a:stretch>
            <a:fillRect/>
          </a:stretch>
        </p:blipFill>
        <p:spPr>
          <a:xfrm>
            <a:off x="2703875" y="977825"/>
            <a:ext cx="3285201" cy="2553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44" name="Shape 244"/>
        <p:cNvGrpSpPr/>
        <p:nvPr/>
      </p:nvGrpSpPr>
      <p:grpSpPr>
        <a:xfrm>
          <a:off x="0" y="0"/>
          <a:ext cx="0" cy="0"/>
          <a:chOff x="0" y="0"/>
          <a:chExt cx="0" cy="0"/>
        </a:xfrm>
      </p:grpSpPr>
      <p:pic>
        <p:nvPicPr>
          <p:cNvPr id="245" name="Google Shape;245;p27"/>
          <p:cNvPicPr preferRelativeResize="0"/>
          <p:nvPr/>
        </p:nvPicPr>
        <p:blipFill rotWithShape="1">
          <a:blip r:embed="rId3">
            <a:alphaModFix/>
          </a:blip>
          <a:srcRect b="0" l="0" r="0" t="0"/>
          <a:stretch/>
        </p:blipFill>
        <p:spPr>
          <a:xfrm>
            <a:off x="7081800" y="310775"/>
            <a:ext cx="1752149" cy="2494550"/>
          </a:xfrm>
          <a:prstGeom prst="rect">
            <a:avLst/>
          </a:prstGeom>
          <a:noFill/>
          <a:ln>
            <a:noFill/>
          </a:ln>
        </p:spPr>
      </p:pic>
      <p:sp>
        <p:nvSpPr>
          <p:cNvPr id="246" name="Google Shape;246;p27"/>
          <p:cNvSpPr txBox="1"/>
          <p:nvPr/>
        </p:nvSpPr>
        <p:spPr>
          <a:xfrm>
            <a:off x="311200" y="338450"/>
            <a:ext cx="3964500" cy="3276300"/>
          </a:xfrm>
          <a:prstGeom prst="rect">
            <a:avLst/>
          </a:prstGeom>
          <a:noFill/>
          <a:ln>
            <a:noFill/>
          </a:ln>
        </p:spPr>
        <p:txBody>
          <a:bodyPr anchorCtr="0" anchor="t" bIns="0" lIns="0" spcFirstLastPara="1" rIns="0" wrap="square" tIns="0">
            <a:noAutofit/>
          </a:bodyPr>
          <a:lstStyle/>
          <a:p>
            <a:pPr indent="0" lvl="0" marL="0" marR="0" rtl="0" algn="l">
              <a:lnSpc>
                <a:spcPct val="65000"/>
              </a:lnSpc>
              <a:spcBef>
                <a:spcPts val="0"/>
              </a:spcBef>
              <a:spcAft>
                <a:spcPts val="0"/>
              </a:spcAft>
              <a:buClr>
                <a:srgbClr val="000000"/>
              </a:buClr>
              <a:buSzPts val="4000"/>
              <a:buFont typeface="Arial"/>
              <a:buNone/>
            </a:pPr>
            <a:r>
              <a:rPr b="0" i="0" lang="en-GB" sz="4000" u="none" cap="none" strike="noStrike">
                <a:solidFill>
                  <a:srgbClr val="FFFFFF"/>
                </a:solidFill>
                <a:latin typeface="Barlow ExtraBold"/>
                <a:ea typeface="Barlow ExtraBold"/>
                <a:cs typeface="Barlow ExtraBold"/>
                <a:sym typeface="Barlow ExtraBold"/>
              </a:rPr>
              <a:t>CFG</a:t>
            </a:r>
            <a:endParaRPr b="0" i="0" sz="4000" u="none" cap="none" strike="noStrike">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rPr lang="en-GB" sz="4000">
                <a:solidFill>
                  <a:schemeClr val="dk2"/>
                </a:solidFill>
                <a:latin typeface="Barlow ExtraBold"/>
                <a:ea typeface="Barlow ExtraBold"/>
                <a:cs typeface="Barlow ExtraBold"/>
                <a:sym typeface="Barlow ExtraBold"/>
              </a:rPr>
              <a:t>BY THE END OF 2020, WE WILL BE THE LARGEST COMMUNITY OF FEMALE + NON BINARY CODERS IN THE UK</a:t>
            </a:r>
            <a:r>
              <a:rPr b="0" i="0" lang="en-GB" sz="4000" u="none" cap="none" strike="noStrike">
                <a:solidFill>
                  <a:schemeClr val="dk2"/>
                </a:solidFill>
                <a:latin typeface="Barlow ExtraBold"/>
                <a:ea typeface="Barlow ExtraBold"/>
                <a:cs typeface="Barlow ExtraBold"/>
                <a:sym typeface="Barlow ExtraBold"/>
              </a:rPr>
              <a:t> </a:t>
            </a:r>
            <a:endParaRPr b="0" i="0" sz="4000" u="none" cap="none" strike="noStrike">
              <a:solidFill>
                <a:srgbClr val="FFFFFF"/>
              </a:solidFill>
              <a:latin typeface="Barlow ExtraBold"/>
              <a:ea typeface="Barlow ExtraBold"/>
              <a:cs typeface="Barlow ExtraBold"/>
              <a:sym typeface="Barlow Extra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50" name="Shape 250"/>
        <p:cNvGrpSpPr/>
        <p:nvPr/>
      </p:nvGrpSpPr>
      <p:grpSpPr>
        <a:xfrm>
          <a:off x="0" y="0"/>
          <a:ext cx="0" cy="0"/>
          <a:chOff x="0" y="0"/>
          <a:chExt cx="0" cy="0"/>
        </a:xfrm>
      </p:grpSpPr>
      <p:pic>
        <p:nvPicPr>
          <p:cNvPr id="251" name="Google Shape;251;p28"/>
          <p:cNvPicPr preferRelativeResize="0"/>
          <p:nvPr/>
        </p:nvPicPr>
        <p:blipFill rotWithShape="1">
          <a:blip r:embed="rId4">
            <a:alphaModFix/>
          </a:blip>
          <a:srcRect b="0" l="0" r="0" t="0"/>
          <a:stretch/>
        </p:blipFill>
        <p:spPr>
          <a:xfrm>
            <a:off x="7384175" y="310775"/>
            <a:ext cx="1449774" cy="1973375"/>
          </a:xfrm>
          <a:prstGeom prst="rect">
            <a:avLst/>
          </a:prstGeom>
          <a:noFill/>
          <a:ln>
            <a:noFill/>
          </a:ln>
        </p:spPr>
      </p:pic>
      <p:sp>
        <p:nvSpPr>
          <p:cNvPr id="252" name="Google Shape;252;p28"/>
          <p:cNvSpPr txBox="1"/>
          <p:nvPr/>
        </p:nvSpPr>
        <p:spPr>
          <a:xfrm>
            <a:off x="238900" y="426025"/>
            <a:ext cx="2516100" cy="3674400"/>
          </a:xfrm>
          <a:prstGeom prst="rect">
            <a:avLst/>
          </a:prstGeom>
          <a:noFill/>
          <a:ln>
            <a:noFill/>
          </a:ln>
        </p:spPr>
        <p:txBody>
          <a:bodyPr anchorCtr="0" anchor="t" bIns="0" lIns="0" spcFirstLastPara="1" rIns="0" wrap="square" tIns="0">
            <a:noAutofit/>
          </a:bodyPr>
          <a:lstStyle/>
          <a:p>
            <a:pPr indent="0" lvl="0" marL="0" marR="0" rtl="0" algn="l">
              <a:lnSpc>
                <a:spcPct val="65000"/>
              </a:lnSpc>
              <a:spcBef>
                <a:spcPts val="0"/>
              </a:spcBef>
              <a:spcAft>
                <a:spcPts val="0"/>
              </a:spcAft>
              <a:buClr>
                <a:srgbClr val="000000"/>
              </a:buClr>
              <a:buSzPts val="4000"/>
              <a:buFont typeface="Arial"/>
              <a:buNone/>
            </a:pPr>
            <a:r>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36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rPr lang="en-GB" sz="3000">
                <a:solidFill>
                  <a:srgbClr val="FFFFFF"/>
                </a:solidFill>
                <a:latin typeface="Barlow ExtraBold"/>
                <a:ea typeface="Barlow ExtraBold"/>
                <a:cs typeface="Barlow ExtraBold"/>
                <a:sym typeface="Barlow ExtraBold"/>
              </a:rPr>
              <a:t>FIND A JOB YOU LOVE</a:t>
            </a:r>
            <a:endParaRPr sz="3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3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rPr lang="en-GB" sz="3000">
                <a:solidFill>
                  <a:srgbClr val="FFFFFF"/>
                </a:solidFill>
                <a:latin typeface="Barlow ExtraBold"/>
                <a:ea typeface="Barlow ExtraBold"/>
                <a:cs typeface="Barlow ExtraBold"/>
                <a:sym typeface="Barlow ExtraBold"/>
              </a:rPr>
              <a:t>BUILD YOUR NETWORK</a:t>
            </a:r>
            <a:endParaRPr sz="3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3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rPr lang="en-GB" sz="3000">
                <a:solidFill>
                  <a:srgbClr val="FFFFFF"/>
                </a:solidFill>
                <a:latin typeface="Barlow ExtraBold"/>
                <a:ea typeface="Barlow ExtraBold"/>
                <a:cs typeface="Barlow ExtraBold"/>
                <a:sym typeface="Barlow ExtraBold"/>
              </a:rPr>
              <a:t>DEVELOP YOUR SKILLS </a:t>
            </a:r>
            <a:endParaRPr sz="3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3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3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3000">
              <a:solidFill>
                <a:srgbClr val="FFFFFF"/>
              </a:solidFill>
              <a:latin typeface="Barlow ExtraBold"/>
              <a:ea typeface="Barlow ExtraBold"/>
              <a:cs typeface="Barlow ExtraBold"/>
              <a:sym typeface="Barlow ExtraBold"/>
            </a:endParaRPr>
          </a:p>
        </p:txBody>
      </p:sp>
      <p:pic>
        <p:nvPicPr>
          <p:cNvPr id="253" name="Google Shape;253;p28"/>
          <p:cNvPicPr preferRelativeResize="0"/>
          <p:nvPr/>
        </p:nvPicPr>
        <p:blipFill rotWithShape="1">
          <a:blip r:embed="rId5">
            <a:alphaModFix/>
          </a:blip>
          <a:srcRect b="0" l="0" r="0" t="0"/>
          <a:stretch/>
        </p:blipFill>
        <p:spPr>
          <a:xfrm rot="5400000">
            <a:off x="246062" y="172038"/>
            <a:ext cx="867176" cy="8815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57" name="Shape 257"/>
        <p:cNvGrpSpPr/>
        <p:nvPr/>
      </p:nvGrpSpPr>
      <p:grpSpPr>
        <a:xfrm>
          <a:off x="0" y="0"/>
          <a:ext cx="0" cy="0"/>
          <a:chOff x="0" y="0"/>
          <a:chExt cx="0" cy="0"/>
        </a:xfrm>
      </p:grpSpPr>
      <p:sp>
        <p:nvSpPr>
          <p:cNvPr id="258" name="Google Shape;258;p29"/>
          <p:cNvSpPr txBox="1"/>
          <p:nvPr/>
        </p:nvSpPr>
        <p:spPr>
          <a:xfrm>
            <a:off x="1864050" y="2188350"/>
            <a:ext cx="5415900" cy="766800"/>
          </a:xfrm>
          <a:prstGeom prst="rect">
            <a:avLst/>
          </a:prstGeom>
          <a:noFill/>
          <a:ln>
            <a:noFill/>
          </a:ln>
        </p:spPr>
        <p:txBody>
          <a:bodyPr anchorCtr="0" anchor="t" bIns="0" lIns="0" spcFirstLastPara="1" rIns="0" wrap="square" tIns="0">
            <a:noAutofit/>
          </a:bodyPr>
          <a:lstStyle/>
          <a:p>
            <a:pPr indent="0" lvl="0" marL="0" marR="0" rtl="0" algn="ctr">
              <a:lnSpc>
                <a:spcPct val="65000"/>
              </a:lnSpc>
              <a:spcBef>
                <a:spcPts val="0"/>
              </a:spcBef>
              <a:spcAft>
                <a:spcPts val="0"/>
              </a:spcAft>
              <a:buClr>
                <a:srgbClr val="000000"/>
              </a:buClr>
              <a:buSzPts val="4600"/>
              <a:buFont typeface="Arial"/>
              <a:buNone/>
            </a:pPr>
            <a:r>
              <a:rPr b="0" i="0" lang="en-GB" sz="4600" u="none" cap="none" strike="noStrike">
                <a:solidFill>
                  <a:srgbClr val="FFFFFF"/>
                </a:solidFill>
                <a:latin typeface="Barlow ExtraBold"/>
                <a:ea typeface="Barlow ExtraBold"/>
                <a:cs typeface="Barlow ExtraBold"/>
                <a:sym typeface="Barlow ExtraBold"/>
              </a:rPr>
              <a:t>GIVING WOMEN THE UNFAIR ADVANTAGE</a:t>
            </a:r>
            <a:endParaRPr b="0" i="0" sz="4600" u="none" cap="none" strike="noStrike">
              <a:solidFill>
                <a:srgbClr val="FFFFFF"/>
              </a:solidFill>
              <a:latin typeface="Barlow ExtraBold"/>
              <a:ea typeface="Barlow ExtraBold"/>
              <a:cs typeface="Barlow ExtraBold"/>
              <a:sym typeface="Barlow ExtraBold"/>
            </a:endParaRPr>
          </a:p>
        </p:txBody>
      </p:sp>
      <p:pic>
        <p:nvPicPr>
          <p:cNvPr id="259" name="Google Shape;259;p29"/>
          <p:cNvPicPr preferRelativeResize="0"/>
          <p:nvPr/>
        </p:nvPicPr>
        <p:blipFill rotWithShape="1">
          <a:blip r:embed="rId3">
            <a:alphaModFix/>
          </a:blip>
          <a:srcRect b="0" l="0" r="0" t="0"/>
          <a:stretch/>
        </p:blipFill>
        <p:spPr>
          <a:xfrm>
            <a:off x="1900175" y="2383375"/>
            <a:ext cx="883048" cy="910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63" name="Shape 263"/>
        <p:cNvGrpSpPr/>
        <p:nvPr/>
      </p:nvGrpSpPr>
      <p:grpSpPr>
        <a:xfrm>
          <a:off x="0" y="0"/>
          <a:ext cx="0" cy="0"/>
          <a:chOff x="0" y="0"/>
          <a:chExt cx="0" cy="0"/>
        </a:xfrm>
      </p:grpSpPr>
      <p:pic>
        <p:nvPicPr>
          <p:cNvPr id="264" name="Google Shape;264;p30"/>
          <p:cNvPicPr preferRelativeResize="0"/>
          <p:nvPr/>
        </p:nvPicPr>
        <p:blipFill rotWithShape="1">
          <a:blip r:embed="rId3">
            <a:alphaModFix/>
          </a:blip>
          <a:srcRect b="0" l="0" r="0" t="0"/>
          <a:stretch/>
        </p:blipFill>
        <p:spPr>
          <a:xfrm>
            <a:off x="7635975" y="310775"/>
            <a:ext cx="1197977" cy="1705575"/>
          </a:xfrm>
          <a:prstGeom prst="rect">
            <a:avLst/>
          </a:prstGeom>
          <a:noFill/>
          <a:ln>
            <a:noFill/>
          </a:ln>
        </p:spPr>
      </p:pic>
      <p:sp>
        <p:nvSpPr>
          <p:cNvPr id="265" name="Google Shape;265;p30"/>
          <p:cNvSpPr txBox="1"/>
          <p:nvPr/>
        </p:nvSpPr>
        <p:spPr>
          <a:xfrm>
            <a:off x="311200" y="338450"/>
            <a:ext cx="7086900" cy="4522800"/>
          </a:xfrm>
          <a:prstGeom prst="rect">
            <a:avLst/>
          </a:prstGeom>
          <a:noFill/>
          <a:ln>
            <a:noFill/>
          </a:ln>
        </p:spPr>
        <p:txBody>
          <a:bodyPr anchorCtr="0" anchor="t" bIns="0" lIns="0" spcFirstLastPara="1" rIns="0" wrap="square" tIns="0">
            <a:noAutofit/>
          </a:bodyPr>
          <a:lstStyle/>
          <a:p>
            <a:pPr indent="0" lvl="0" marL="0" marR="0" rtl="0" algn="l">
              <a:lnSpc>
                <a:spcPct val="65000"/>
              </a:lnSpc>
              <a:spcBef>
                <a:spcPts val="0"/>
              </a:spcBef>
              <a:spcAft>
                <a:spcPts val="0"/>
              </a:spcAft>
              <a:buClr>
                <a:srgbClr val="000000"/>
              </a:buClr>
              <a:buSzPts val="4000"/>
              <a:buFont typeface="Arial"/>
              <a:buNone/>
            </a:pPr>
            <a:r>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rPr lang="en-GB" sz="4000">
                <a:solidFill>
                  <a:srgbClr val="FFFFFF"/>
                </a:solidFill>
                <a:latin typeface="Barlow ExtraBold"/>
                <a:ea typeface="Barlow ExtraBold"/>
                <a:cs typeface="Barlow ExtraBold"/>
                <a:sym typeface="Barlow ExtraBold"/>
              </a:rPr>
              <a:t>Fill out this form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rPr lang="en-GB" sz="4000">
                <a:solidFill>
                  <a:srgbClr val="FFFFFF"/>
                </a:solidFill>
                <a:latin typeface="Barlow ExtraBold"/>
                <a:ea typeface="Barlow ExtraBold"/>
                <a:cs typeface="Barlow ExtraBold"/>
                <a:sym typeface="Barlow ExtraBold"/>
              </a:rPr>
              <a:t>to claim your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rPr lang="en-GB" sz="4000">
                <a:solidFill>
                  <a:srgbClr val="FFFFFF"/>
                </a:solidFill>
                <a:latin typeface="Barlow ExtraBold"/>
                <a:ea typeface="Barlow ExtraBold"/>
                <a:cs typeface="Barlow ExtraBold"/>
                <a:sym typeface="Barlow ExtraBold"/>
              </a:rPr>
              <a:t>CFG certificate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rPr lang="en-GB" sz="4000">
                <a:solidFill>
                  <a:srgbClr val="FFFFFF"/>
                </a:solidFill>
                <a:latin typeface="Barlow ExtraBold"/>
                <a:ea typeface="Barlow ExtraBold"/>
                <a:cs typeface="Barlow ExtraBold"/>
                <a:sym typeface="Barlow ExtraBold"/>
              </a:rPr>
              <a:t>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rPr b="1" lang="en-GB" sz="2650">
                <a:solidFill>
                  <a:srgbClr val="F54996"/>
                </a:solidFill>
                <a:latin typeface="Verdana"/>
                <a:ea typeface="Verdana"/>
                <a:cs typeface="Verdana"/>
                <a:sym typeface="Verdana"/>
              </a:rPr>
              <a:t>https://tinyurl.com/careerswitchers</a:t>
            </a:r>
            <a:endParaRPr sz="4900">
              <a:solidFill>
                <a:srgbClr val="F54996"/>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4000">
              <a:solidFill>
                <a:srgbClr val="FFFFFF"/>
              </a:solidFill>
              <a:latin typeface="Barlow ExtraBold"/>
              <a:ea typeface="Barlow ExtraBold"/>
              <a:cs typeface="Barlow ExtraBold"/>
              <a:sym typeface="Barlow ExtraBold"/>
            </a:endParaRPr>
          </a:p>
        </p:txBody>
      </p:sp>
      <p:pic>
        <p:nvPicPr>
          <p:cNvPr id="266" name="Google Shape;266;p30"/>
          <p:cNvPicPr preferRelativeResize="0"/>
          <p:nvPr/>
        </p:nvPicPr>
        <p:blipFill rotWithShape="1">
          <a:blip r:embed="rId4">
            <a:alphaModFix/>
          </a:blip>
          <a:srcRect b="0" l="0" r="0" t="0"/>
          <a:stretch/>
        </p:blipFill>
        <p:spPr>
          <a:xfrm rot="5400000">
            <a:off x="318362" y="3228188"/>
            <a:ext cx="867176" cy="8815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70" name="Shape 270"/>
        <p:cNvGrpSpPr/>
        <p:nvPr/>
      </p:nvGrpSpPr>
      <p:grpSpPr>
        <a:xfrm>
          <a:off x="0" y="0"/>
          <a:ext cx="0" cy="0"/>
          <a:chOff x="0" y="0"/>
          <a:chExt cx="0" cy="0"/>
        </a:xfrm>
      </p:grpSpPr>
      <p:pic>
        <p:nvPicPr>
          <p:cNvPr id="271" name="Google Shape;271;p31"/>
          <p:cNvPicPr preferRelativeResize="0"/>
          <p:nvPr/>
        </p:nvPicPr>
        <p:blipFill rotWithShape="1">
          <a:blip r:embed="rId3">
            <a:alphaModFix/>
          </a:blip>
          <a:srcRect b="0" l="0" r="0" t="0"/>
          <a:stretch/>
        </p:blipFill>
        <p:spPr>
          <a:xfrm>
            <a:off x="7635975" y="310775"/>
            <a:ext cx="1197977" cy="1705575"/>
          </a:xfrm>
          <a:prstGeom prst="rect">
            <a:avLst/>
          </a:prstGeom>
          <a:noFill/>
          <a:ln>
            <a:noFill/>
          </a:ln>
        </p:spPr>
      </p:pic>
      <p:sp>
        <p:nvSpPr>
          <p:cNvPr id="272" name="Google Shape;272;p31"/>
          <p:cNvSpPr txBox="1"/>
          <p:nvPr/>
        </p:nvSpPr>
        <p:spPr>
          <a:xfrm>
            <a:off x="311200" y="338450"/>
            <a:ext cx="7086900" cy="4522800"/>
          </a:xfrm>
          <a:prstGeom prst="rect">
            <a:avLst/>
          </a:prstGeom>
          <a:noFill/>
          <a:ln>
            <a:noFill/>
          </a:ln>
        </p:spPr>
        <p:txBody>
          <a:bodyPr anchorCtr="0" anchor="t" bIns="0" lIns="0" spcFirstLastPara="1" rIns="0" wrap="square" tIns="0">
            <a:noAutofit/>
          </a:bodyPr>
          <a:lstStyle/>
          <a:p>
            <a:pPr indent="0" lvl="0" marL="0" marR="0" rtl="0" algn="l">
              <a:lnSpc>
                <a:spcPct val="65000"/>
              </a:lnSpc>
              <a:spcBef>
                <a:spcPts val="0"/>
              </a:spcBef>
              <a:spcAft>
                <a:spcPts val="0"/>
              </a:spcAft>
              <a:buClr>
                <a:srgbClr val="000000"/>
              </a:buClr>
              <a:buSzPts val="4000"/>
              <a:buFont typeface="Arial"/>
              <a:buNone/>
            </a:pPr>
            <a:r>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rPr lang="en-GB" sz="4000">
                <a:solidFill>
                  <a:srgbClr val="FFFFFF"/>
                </a:solidFill>
                <a:latin typeface="Barlow ExtraBold"/>
                <a:ea typeface="Barlow ExtraBold"/>
                <a:cs typeface="Barlow ExtraBold"/>
                <a:sym typeface="Barlow ExtraBold"/>
              </a:rPr>
              <a:t>Fill out this form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rPr lang="en-GB" sz="4000">
                <a:solidFill>
                  <a:srgbClr val="FFFFFF"/>
                </a:solidFill>
                <a:latin typeface="Barlow ExtraBold"/>
                <a:ea typeface="Barlow ExtraBold"/>
                <a:cs typeface="Barlow ExtraBold"/>
                <a:sym typeface="Barlow ExtraBold"/>
              </a:rPr>
              <a:t>to claim your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rPr lang="en-GB" sz="4000">
                <a:solidFill>
                  <a:srgbClr val="FFFFFF"/>
                </a:solidFill>
                <a:latin typeface="Barlow ExtraBold"/>
                <a:ea typeface="Barlow ExtraBold"/>
                <a:cs typeface="Barlow ExtraBold"/>
                <a:sym typeface="Barlow ExtraBold"/>
              </a:rPr>
              <a:t>CFG certificate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rPr lang="en-GB" sz="4000">
                <a:solidFill>
                  <a:srgbClr val="FFFFFF"/>
                </a:solidFill>
                <a:latin typeface="Barlow ExtraBold"/>
                <a:ea typeface="Barlow ExtraBold"/>
                <a:cs typeface="Barlow ExtraBold"/>
                <a:sym typeface="Barlow ExtraBold"/>
              </a:rPr>
              <a:t>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4900">
              <a:solidFill>
                <a:srgbClr val="F54996"/>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4000">
              <a:solidFill>
                <a:srgbClr val="FFFFFF"/>
              </a:solidFill>
              <a:latin typeface="Barlow ExtraBold"/>
              <a:ea typeface="Barlow ExtraBold"/>
              <a:cs typeface="Barlow ExtraBold"/>
              <a:sym typeface="Barlow ExtraBold"/>
            </a:endParaRPr>
          </a:p>
        </p:txBody>
      </p:sp>
      <p:pic>
        <p:nvPicPr>
          <p:cNvPr id="273" name="Google Shape;273;p31"/>
          <p:cNvPicPr preferRelativeResize="0"/>
          <p:nvPr/>
        </p:nvPicPr>
        <p:blipFill rotWithShape="1">
          <a:blip r:embed="rId4">
            <a:alphaModFix/>
          </a:blip>
          <a:srcRect b="0" l="0" r="0" t="0"/>
          <a:stretch/>
        </p:blipFill>
        <p:spPr>
          <a:xfrm rot="5400000">
            <a:off x="318362" y="3228188"/>
            <a:ext cx="867176" cy="881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59"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b="0" l="0" r="0" t="0"/>
          <a:stretch/>
        </p:blipFill>
        <p:spPr>
          <a:xfrm>
            <a:off x="8188900" y="187350"/>
            <a:ext cx="791150" cy="1126375"/>
          </a:xfrm>
          <a:prstGeom prst="rect">
            <a:avLst/>
          </a:prstGeom>
          <a:noFill/>
          <a:ln>
            <a:noFill/>
          </a:ln>
        </p:spPr>
      </p:pic>
      <p:graphicFrame>
        <p:nvGraphicFramePr>
          <p:cNvPr id="61" name="Google Shape;61;p14"/>
          <p:cNvGraphicFramePr/>
          <p:nvPr/>
        </p:nvGraphicFramePr>
        <p:xfrm>
          <a:off x="1692175" y="1270100"/>
          <a:ext cx="3000000" cy="3000000"/>
        </p:xfrm>
        <a:graphic>
          <a:graphicData uri="http://schemas.openxmlformats.org/drawingml/2006/table">
            <a:tbl>
              <a:tblPr>
                <a:noFill/>
                <a:tableStyleId>{7A0A3B03-DACC-42EF-B2EA-4691E3BB0042}</a:tableStyleId>
              </a:tblPr>
              <a:tblGrid>
                <a:gridCol w="1024825"/>
                <a:gridCol w="4734825"/>
              </a:tblGrid>
              <a:tr h="381000">
                <a:tc gridSpan="2">
                  <a:txBody>
                    <a:bodyPr/>
                    <a:lstStyle/>
                    <a:p>
                      <a:pPr indent="0" lvl="0" marL="0" rtl="0" algn="l">
                        <a:spcBef>
                          <a:spcPts val="0"/>
                        </a:spcBef>
                        <a:spcAft>
                          <a:spcPts val="0"/>
                        </a:spcAft>
                        <a:buNone/>
                      </a:pPr>
                      <a:r>
                        <a:rPr lang="en-GB" sz="1200">
                          <a:solidFill>
                            <a:srgbClr val="F54996"/>
                          </a:solidFill>
                          <a:latin typeface="Barlow"/>
                          <a:ea typeface="Barlow"/>
                          <a:cs typeface="Barlow"/>
                          <a:sym typeface="Barlow"/>
                        </a:rPr>
                        <a:t>Agenda</a:t>
                      </a:r>
                      <a:endParaRPr sz="1200">
                        <a:solidFill>
                          <a:srgbClr val="F54996"/>
                        </a:solidFill>
                        <a:latin typeface="Barlow"/>
                        <a:ea typeface="Barlow"/>
                        <a:cs typeface="Barlow"/>
                        <a:sym typeface="Barlow"/>
                      </a:endParaRPr>
                    </a:p>
                  </a:txBody>
                  <a:tcPr marT="91425" marB="91425" marR="91425" marL="91425"/>
                </a:tc>
                <a:tc hMerge="1"/>
              </a:tr>
              <a:tr h="381000">
                <a:tc>
                  <a:txBody>
                    <a:bodyPr/>
                    <a:lstStyle/>
                    <a:p>
                      <a:pPr indent="0" lvl="0" marL="0" rtl="0" algn="l">
                        <a:spcBef>
                          <a:spcPts val="0"/>
                        </a:spcBef>
                        <a:spcAft>
                          <a:spcPts val="0"/>
                        </a:spcAft>
                        <a:buNone/>
                      </a:pPr>
                      <a:r>
                        <a:rPr lang="en-GB" sz="1200">
                          <a:solidFill>
                            <a:srgbClr val="F54996"/>
                          </a:solidFill>
                          <a:latin typeface="Barlow"/>
                          <a:ea typeface="Barlow"/>
                          <a:cs typeface="Barlow"/>
                          <a:sym typeface="Barlow"/>
                        </a:rPr>
                        <a:t>30 mins</a:t>
                      </a:r>
                      <a:endParaRPr sz="1200">
                        <a:solidFill>
                          <a:srgbClr val="F54996"/>
                        </a:solidFill>
                        <a:latin typeface="Barlow"/>
                        <a:ea typeface="Barlow"/>
                        <a:cs typeface="Barlow"/>
                        <a:sym typeface="Barlow"/>
                      </a:endParaRPr>
                    </a:p>
                  </a:txBody>
                  <a:tcPr marT="91425" marB="91425" marR="91425" marL="91425"/>
                </a:tc>
                <a:tc>
                  <a:txBody>
                    <a:bodyPr/>
                    <a:lstStyle/>
                    <a:p>
                      <a:pPr indent="0" lvl="0" marL="0" rtl="0" algn="l">
                        <a:spcBef>
                          <a:spcPts val="0"/>
                        </a:spcBef>
                        <a:spcAft>
                          <a:spcPts val="0"/>
                        </a:spcAft>
                        <a:buNone/>
                      </a:pPr>
                      <a:r>
                        <a:rPr lang="en-GB" sz="1200">
                          <a:solidFill>
                            <a:srgbClr val="F54996"/>
                          </a:solidFill>
                          <a:latin typeface="Barlow"/>
                          <a:ea typeface="Barlow"/>
                          <a:cs typeface="Barlow"/>
                          <a:sym typeface="Barlow"/>
                        </a:rPr>
                        <a:t>Project Prep time</a:t>
                      </a:r>
                      <a:endParaRPr sz="1200">
                        <a:solidFill>
                          <a:srgbClr val="F54996"/>
                        </a:solidFill>
                        <a:latin typeface="Barlow"/>
                        <a:ea typeface="Barlow"/>
                        <a:cs typeface="Barlow"/>
                        <a:sym typeface="Barlow"/>
                      </a:endParaRPr>
                    </a:p>
                  </a:txBody>
                  <a:tcPr marT="91425" marB="91425" marR="91425" marL="91425"/>
                </a:tc>
              </a:tr>
              <a:tr h="381000">
                <a:tc>
                  <a:txBody>
                    <a:bodyPr/>
                    <a:lstStyle/>
                    <a:p>
                      <a:pPr indent="0" lvl="0" marL="0" rtl="0" algn="l">
                        <a:spcBef>
                          <a:spcPts val="0"/>
                        </a:spcBef>
                        <a:spcAft>
                          <a:spcPts val="0"/>
                        </a:spcAft>
                        <a:buNone/>
                      </a:pPr>
                      <a:r>
                        <a:rPr lang="en-GB" sz="1200">
                          <a:solidFill>
                            <a:srgbClr val="FFFFFF"/>
                          </a:solidFill>
                          <a:latin typeface="Barlow"/>
                          <a:ea typeface="Barlow"/>
                          <a:cs typeface="Barlow"/>
                          <a:sym typeface="Barlow"/>
                        </a:rPr>
                        <a:t>1 hr</a:t>
                      </a:r>
                      <a:endParaRPr sz="1200">
                        <a:solidFill>
                          <a:srgbClr val="FFFFFF"/>
                        </a:solidFill>
                        <a:latin typeface="Barlow"/>
                        <a:ea typeface="Barlow"/>
                        <a:cs typeface="Barlow"/>
                        <a:sym typeface="Barlow"/>
                      </a:endParaRPr>
                    </a:p>
                  </a:txBody>
                  <a:tcPr marT="91425" marB="91425" marR="91425" marL="91425"/>
                </a:tc>
                <a:tc>
                  <a:txBody>
                    <a:bodyPr/>
                    <a:lstStyle/>
                    <a:p>
                      <a:pPr indent="0" lvl="0" marL="0" rtl="0" algn="l">
                        <a:spcBef>
                          <a:spcPts val="0"/>
                        </a:spcBef>
                        <a:spcAft>
                          <a:spcPts val="0"/>
                        </a:spcAft>
                        <a:buNone/>
                      </a:pPr>
                      <a:r>
                        <a:rPr lang="en-GB" sz="1200">
                          <a:solidFill>
                            <a:srgbClr val="FFFFFF"/>
                          </a:solidFill>
                          <a:latin typeface="Barlow"/>
                          <a:ea typeface="Barlow"/>
                          <a:cs typeface="Barlow"/>
                          <a:sym typeface="Barlow"/>
                        </a:rPr>
                        <a:t>Project presentations and Feedback</a:t>
                      </a:r>
                      <a:endParaRPr sz="1200">
                        <a:solidFill>
                          <a:srgbClr val="FFFFFF"/>
                        </a:solidFill>
                        <a:latin typeface="Barlow"/>
                        <a:ea typeface="Barlow"/>
                        <a:cs typeface="Barlow"/>
                        <a:sym typeface="Barlow"/>
                      </a:endParaRPr>
                    </a:p>
                  </a:txBody>
                  <a:tcPr marT="91425" marB="91425" marR="91425" marL="91425"/>
                </a:tc>
              </a:tr>
              <a:tr h="381000">
                <a:tc>
                  <a:txBody>
                    <a:bodyPr/>
                    <a:lstStyle/>
                    <a:p>
                      <a:pPr indent="0" lvl="0" marL="0" rtl="0" algn="l">
                        <a:spcBef>
                          <a:spcPts val="0"/>
                        </a:spcBef>
                        <a:spcAft>
                          <a:spcPts val="0"/>
                        </a:spcAft>
                        <a:buNone/>
                      </a:pPr>
                      <a:r>
                        <a:rPr lang="en-GB" sz="1200">
                          <a:solidFill>
                            <a:srgbClr val="FFFFFF"/>
                          </a:solidFill>
                          <a:latin typeface="Barlow"/>
                          <a:ea typeface="Barlow"/>
                          <a:cs typeface="Barlow"/>
                          <a:sym typeface="Barlow"/>
                        </a:rPr>
                        <a:t>30 mins</a:t>
                      </a:r>
                      <a:endParaRPr sz="1200">
                        <a:solidFill>
                          <a:srgbClr val="FFFFFF"/>
                        </a:solidFill>
                        <a:latin typeface="Barlow"/>
                        <a:ea typeface="Barlow"/>
                        <a:cs typeface="Barlow"/>
                        <a:sym typeface="Barlow"/>
                      </a:endParaRPr>
                    </a:p>
                  </a:txBody>
                  <a:tcPr marT="91425" marB="91425" marR="91425" marL="91425"/>
                </a:tc>
                <a:tc>
                  <a:txBody>
                    <a:bodyPr/>
                    <a:lstStyle/>
                    <a:p>
                      <a:pPr indent="0" lvl="0" marL="0" rtl="0" algn="l">
                        <a:spcBef>
                          <a:spcPts val="0"/>
                        </a:spcBef>
                        <a:spcAft>
                          <a:spcPts val="0"/>
                        </a:spcAft>
                        <a:buNone/>
                      </a:pPr>
                      <a:r>
                        <a:rPr lang="en-GB" sz="1200">
                          <a:solidFill>
                            <a:srgbClr val="FFFFFF"/>
                          </a:solidFill>
                          <a:latin typeface="Barlow"/>
                          <a:ea typeface="Barlow"/>
                          <a:cs typeface="Barlow"/>
                          <a:sym typeface="Barlow"/>
                        </a:rPr>
                        <a:t>What’s next in the field of Python?</a:t>
                      </a:r>
                      <a:endParaRPr sz="1200">
                        <a:solidFill>
                          <a:srgbClr val="FFFFFF"/>
                        </a:solidFill>
                        <a:latin typeface="Barlow"/>
                        <a:ea typeface="Barlow"/>
                        <a:cs typeface="Barlow"/>
                        <a:sym typeface="Barlow"/>
                      </a:endParaRPr>
                    </a:p>
                  </a:txBody>
                  <a:tcPr marT="91425" marB="91425" marR="91425" marL="91425"/>
                </a:tc>
              </a:tr>
            </a:tbl>
          </a:graphicData>
        </a:graphic>
      </p:graphicFrame>
      <p:sp>
        <p:nvSpPr>
          <p:cNvPr id="62" name="Google Shape;62;p14"/>
          <p:cNvSpPr txBox="1"/>
          <p:nvPr/>
        </p:nvSpPr>
        <p:spPr>
          <a:xfrm>
            <a:off x="4141200" y="4665775"/>
            <a:ext cx="5415900" cy="216300"/>
          </a:xfrm>
          <a:prstGeom prst="rect">
            <a:avLst/>
          </a:prstGeom>
          <a:noFill/>
          <a:ln>
            <a:noFill/>
          </a:ln>
        </p:spPr>
        <p:txBody>
          <a:bodyPr anchorCtr="0" anchor="t" bIns="0" lIns="0" spcFirstLastPara="1" rIns="0" wrap="square" tIns="0">
            <a:noAutofit/>
          </a:bodyPr>
          <a:lstStyle/>
          <a:p>
            <a:pPr indent="0" lvl="0" marL="0" marR="0" rtl="0" algn="ctr">
              <a:lnSpc>
                <a:spcPct val="65000"/>
              </a:lnSpc>
              <a:spcBef>
                <a:spcPts val="0"/>
              </a:spcBef>
              <a:spcAft>
                <a:spcPts val="0"/>
              </a:spcAft>
              <a:buClr>
                <a:srgbClr val="000000"/>
              </a:buClr>
              <a:buSzPts val="4600"/>
              <a:buFont typeface="Arial"/>
              <a:buNone/>
            </a:pPr>
            <a:r>
              <a:rPr b="0" i="0" lang="en-GB" sz="1800" u="none" cap="none" strike="noStrike">
                <a:solidFill>
                  <a:srgbClr val="FFFFFF"/>
                </a:solidFill>
                <a:latin typeface="Barlow ExtraBold"/>
                <a:ea typeface="Barlow ExtraBold"/>
                <a:cs typeface="Barlow ExtraBold"/>
                <a:sym typeface="Barlow ExtraBold"/>
              </a:rPr>
              <a:t>GIVING WOMEN THE UNFAIR ADVANTAGE</a:t>
            </a:r>
            <a:endParaRPr b="0" i="0" sz="1800" u="none" cap="none" strike="noStrike">
              <a:solidFill>
                <a:srgbClr val="FFFFFF"/>
              </a:solidFill>
              <a:latin typeface="Barlow ExtraBold"/>
              <a:ea typeface="Barlow ExtraBold"/>
              <a:cs typeface="Barlow ExtraBold"/>
              <a:sym typeface="Barlow ExtraBold"/>
            </a:endParaRPr>
          </a:p>
        </p:txBody>
      </p:sp>
      <p:pic>
        <p:nvPicPr>
          <p:cNvPr id="63" name="Google Shape;63;p14"/>
          <p:cNvPicPr preferRelativeResize="0"/>
          <p:nvPr/>
        </p:nvPicPr>
        <p:blipFill rotWithShape="1">
          <a:blip r:embed="rId4">
            <a:alphaModFix/>
          </a:blip>
          <a:srcRect b="0" l="0" r="0" t="0"/>
          <a:stretch/>
        </p:blipFill>
        <p:spPr>
          <a:xfrm>
            <a:off x="6815524" y="4559450"/>
            <a:ext cx="312823" cy="322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67" name="Shape 67"/>
        <p:cNvGrpSpPr/>
        <p:nvPr/>
      </p:nvGrpSpPr>
      <p:grpSpPr>
        <a:xfrm>
          <a:off x="0" y="0"/>
          <a:ext cx="0" cy="0"/>
          <a:chOff x="0" y="0"/>
          <a:chExt cx="0" cy="0"/>
        </a:xfrm>
      </p:grpSpPr>
      <p:pic>
        <p:nvPicPr>
          <p:cNvPr id="68" name="Google Shape;68;p15"/>
          <p:cNvPicPr preferRelativeResize="0"/>
          <p:nvPr/>
        </p:nvPicPr>
        <p:blipFill rotWithShape="1">
          <a:blip r:embed="rId3">
            <a:alphaModFix/>
          </a:blip>
          <a:srcRect b="0" l="0" r="0" t="0"/>
          <a:stretch/>
        </p:blipFill>
        <p:spPr>
          <a:xfrm>
            <a:off x="8188900" y="187350"/>
            <a:ext cx="791150" cy="1126375"/>
          </a:xfrm>
          <a:prstGeom prst="rect">
            <a:avLst/>
          </a:prstGeom>
          <a:noFill/>
          <a:ln>
            <a:noFill/>
          </a:ln>
        </p:spPr>
      </p:pic>
      <p:graphicFrame>
        <p:nvGraphicFramePr>
          <p:cNvPr id="69" name="Google Shape;69;p15"/>
          <p:cNvGraphicFramePr/>
          <p:nvPr/>
        </p:nvGraphicFramePr>
        <p:xfrm>
          <a:off x="1692175" y="1270100"/>
          <a:ext cx="3000000" cy="3000000"/>
        </p:xfrm>
        <a:graphic>
          <a:graphicData uri="http://schemas.openxmlformats.org/drawingml/2006/table">
            <a:tbl>
              <a:tblPr>
                <a:noFill/>
                <a:tableStyleId>{7A0A3B03-DACC-42EF-B2EA-4691E3BB0042}</a:tableStyleId>
              </a:tblPr>
              <a:tblGrid>
                <a:gridCol w="1024825"/>
                <a:gridCol w="4734825"/>
              </a:tblGrid>
              <a:tr h="381000">
                <a:tc gridSpan="2">
                  <a:txBody>
                    <a:bodyPr/>
                    <a:lstStyle/>
                    <a:p>
                      <a:pPr indent="0" lvl="0" marL="0" rtl="0" algn="l">
                        <a:spcBef>
                          <a:spcPts val="0"/>
                        </a:spcBef>
                        <a:spcAft>
                          <a:spcPts val="0"/>
                        </a:spcAft>
                        <a:buNone/>
                      </a:pPr>
                      <a:r>
                        <a:rPr lang="en-GB" sz="1200">
                          <a:solidFill>
                            <a:srgbClr val="F54996"/>
                          </a:solidFill>
                          <a:latin typeface="Barlow"/>
                          <a:ea typeface="Barlow"/>
                          <a:cs typeface="Barlow"/>
                          <a:sym typeface="Barlow"/>
                        </a:rPr>
                        <a:t>Agenda</a:t>
                      </a:r>
                      <a:endParaRPr sz="1200">
                        <a:solidFill>
                          <a:srgbClr val="F54996"/>
                        </a:solidFill>
                        <a:latin typeface="Barlow"/>
                        <a:ea typeface="Barlow"/>
                        <a:cs typeface="Barlow"/>
                        <a:sym typeface="Barlow"/>
                      </a:endParaRPr>
                    </a:p>
                  </a:txBody>
                  <a:tcPr marT="91425" marB="91425" marR="91425" marL="91425"/>
                </a:tc>
                <a:tc hMerge="1"/>
              </a:tr>
              <a:tr h="381000">
                <a:tc>
                  <a:txBody>
                    <a:bodyPr/>
                    <a:lstStyle/>
                    <a:p>
                      <a:pPr indent="0" lvl="0" marL="0" rtl="0" algn="l">
                        <a:spcBef>
                          <a:spcPts val="0"/>
                        </a:spcBef>
                        <a:spcAft>
                          <a:spcPts val="0"/>
                        </a:spcAft>
                        <a:buNone/>
                      </a:pPr>
                      <a:r>
                        <a:rPr lang="en-GB" sz="1200">
                          <a:solidFill>
                            <a:srgbClr val="FFFFFF"/>
                          </a:solidFill>
                          <a:latin typeface="Barlow"/>
                          <a:ea typeface="Barlow"/>
                          <a:cs typeface="Barlow"/>
                          <a:sym typeface="Barlow"/>
                        </a:rPr>
                        <a:t>30 mins</a:t>
                      </a:r>
                      <a:endParaRPr sz="1200">
                        <a:solidFill>
                          <a:srgbClr val="FFFFFF"/>
                        </a:solidFill>
                        <a:latin typeface="Barlow"/>
                        <a:ea typeface="Barlow"/>
                        <a:cs typeface="Barlow"/>
                        <a:sym typeface="Barlow"/>
                      </a:endParaRPr>
                    </a:p>
                  </a:txBody>
                  <a:tcPr marT="91425" marB="91425" marR="91425" marL="91425"/>
                </a:tc>
                <a:tc>
                  <a:txBody>
                    <a:bodyPr/>
                    <a:lstStyle/>
                    <a:p>
                      <a:pPr indent="0" lvl="0" marL="0" rtl="0" algn="l">
                        <a:spcBef>
                          <a:spcPts val="0"/>
                        </a:spcBef>
                        <a:spcAft>
                          <a:spcPts val="0"/>
                        </a:spcAft>
                        <a:buNone/>
                      </a:pPr>
                      <a:r>
                        <a:rPr lang="en-GB" sz="1200">
                          <a:solidFill>
                            <a:srgbClr val="FFFFFF"/>
                          </a:solidFill>
                          <a:latin typeface="Barlow"/>
                          <a:ea typeface="Barlow"/>
                          <a:cs typeface="Barlow"/>
                          <a:sym typeface="Barlow"/>
                        </a:rPr>
                        <a:t>Project Prep time</a:t>
                      </a:r>
                      <a:endParaRPr sz="1200">
                        <a:solidFill>
                          <a:srgbClr val="FFFFFF"/>
                        </a:solidFill>
                        <a:latin typeface="Barlow"/>
                        <a:ea typeface="Barlow"/>
                        <a:cs typeface="Barlow"/>
                        <a:sym typeface="Barlow"/>
                      </a:endParaRPr>
                    </a:p>
                  </a:txBody>
                  <a:tcPr marT="91425" marB="91425" marR="91425" marL="91425"/>
                </a:tc>
              </a:tr>
              <a:tr h="381000">
                <a:tc>
                  <a:txBody>
                    <a:bodyPr/>
                    <a:lstStyle/>
                    <a:p>
                      <a:pPr indent="0" lvl="0" marL="0" rtl="0" algn="l">
                        <a:spcBef>
                          <a:spcPts val="0"/>
                        </a:spcBef>
                        <a:spcAft>
                          <a:spcPts val="0"/>
                        </a:spcAft>
                        <a:buNone/>
                      </a:pPr>
                      <a:r>
                        <a:rPr lang="en-GB" sz="1200">
                          <a:solidFill>
                            <a:srgbClr val="F54996"/>
                          </a:solidFill>
                          <a:latin typeface="Barlow"/>
                          <a:ea typeface="Barlow"/>
                          <a:cs typeface="Barlow"/>
                          <a:sym typeface="Barlow"/>
                        </a:rPr>
                        <a:t>1 hr</a:t>
                      </a:r>
                      <a:endParaRPr sz="1200">
                        <a:solidFill>
                          <a:srgbClr val="F54996"/>
                        </a:solidFill>
                        <a:latin typeface="Barlow"/>
                        <a:ea typeface="Barlow"/>
                        <a:cs typeface="Barlow"/>
                        <a:sym typeface="Barlow"/>
                      </a:endParaRPr>
                    </a:p>
                  </a:txBody>
                  <a:tcPr marT="91425" marB="91425" marR="91425" marL="91425"/>
                </a:tc>
                <a:tc>
                  <a:txBody>
                    <a:bodyPr/>
                    <a:lstStyle/>
                    <a:p>
                      <a:pPr indent="0" lvl="0" marL="0" rtl="0" algn="l">
                        <a:spcBef>
                          <a:spcPts val="0"/>
                        </a:spcBef>
                        <a:spcAft>
                          <a:spcPts val="0"/>
                        </a:spcAft>
                        <a:buNone/>
                      </a:pPr>
                      <a:r>
                        <a:rPr lang="en-GB" sz="1200">
                          <a:solidFill>
                            <a:srgbClr val="F54996"/>
                          </a:solidFill>
                          <a:latin typeface="Barlow"/>
                          <a:ea typeface="Barlow"/>
                          <a:cs typeface="Barlow"/>
                          <a:sym typeface="Barlow"/>
                        </a:rPr>
                        <a:t>Project presentations and Feedback</a:t>
                      </a:r>
                      <a:endParaRPr sz="1200">
                        <a:solidFill>
                          <a:srgbClr val="F54996"/>
                        </a:solidFill>
                        <a:latin typeface="Barlow"/>
                        <a:ea typeface="Barlow"/>
                        <a:cs typeface="Barlow"/>
                        <a:sym typeface="Barlow"/>
                      </a:endParaRPr>
                    </a:p>
                  </a:txBody>
                  <a:tcPr marT="91425" marB="91425" marR="91425" marL="91425"/>
                </a:tc>
              </a:tr>
              <a:tr h="381000">
                <a:tc>
                  <a:txBody>
                    <a:bodyPr/>
                    <a:lstStyle/>
                    <a:p>
                      <a:pPr indent="0" lvl="0" marL="0" rtl="0" algn="l">
                        <a:spcBef>
                          <a:spcPts val="0"/>
                        </a:spcBef>
                        <a:spcAft>
                          <a:spcPts val="0"/>
                        </a:spcAft>
                        <a:buNone/>
                      </a:pPr>
                      <a:r>
                        <a:rPr lang="en-GB" sz="1200">
                          <a:solidFill>
                            <a:srgbClr val="FFFFFF"/>
                          </a:solidFill>
                          <a:latin typeface="Barlow"/>
                          <a:ea typeface="Barlow"/>
                          <a:cs typeface="Barlow"/>
                          <a:sym typeface="Barlow"/>
                        </a:rPr>
                        <a:t>30 mins</a:t>
                      </a:r>
                      <a:endParaRPr sz="1200">
                        <a:solidFill>
                          <a:srgbClr val="FFFFFF"/>
                        </a:solidFill>
                        <a:latin typeface="Barlow"/>
                        <a:ea typeface="Barlow"/>
                        <a:cs typeface="Barlow"/>
                        <a:sym typeface="Barlow"/>
                      </a:endParaRPr>
                    </a:p>
                  </a:txBody>
                  <a:tcPr marT="91425" marB="91425" marR="91425" marL="91425"/>
                </a:tc>
                <a:tc>
                  <a:txBody>
                    <a:bodyPr/>
                    <a:lstStyle/>
                    <a:p>
                      <a:pPr indent="0" lvl="0" marL="0" rtl="0" algn="l">
                        <a:spcBef>
                          <a:spcPts val="0"/>
                        </a:spcBef>
                        <a:spcAft>
                          <a:spcPts val="0"/>
                        </a:spcAft>
                        <a:buNone/>
                      </a:pPr>
                      <a:r>
                        <a:rPr lang="en-GB" sz="1200">
                          <a:solidFill>
                            <a:srgbClr val="FFFFFF"/>
                          </a:solidFill>
                          <a:latin typeface="Barlow"/>
                          <a:ea typeface="Barlow"/>
                          <a:cs typeface="Barlow"/>
                          <a:sym typeface="Barlow"/>
                        </a:rPr>
                        <a:t>What’s next in the field of Python? </a:t>
                      </a:r>
                      <a:endParaRPr sz="1200">
                        <a:solidFill>
                          <a:srgbClr val="FFFFFF"/>
                        </a:solidFill>
                        <a:latin typeface="Barlow"/>
                        <a:ea typeface="Barlow"/>
                        <a:cs typeface="Barlow"/>
                        <a:sym typeface="Barlow"/>
                      </a:endParaRPr>
                    </a:p>
                  </a:txBody>
                  <a:tcPr marT="91425" marB="91425" marR="91425" marL="91425"/>
                </a:tc>
              </a:tr>
            </a:tbl>
          </a:graphicData>
        </a:graphic>
      </p:graphicFrame>
      <p:sp>
        <p:nvSpPr>
          <p:cNvPr id="70" name="Google Shape;70;p15"/>
          <p:cNvSpPr txBox="1"/>
          <p:nvPr/>
        </p:nvSpPr>
        <p:spPr>
          <a:xfrm>
            <a:off x="4141200" y="4665775"/>
            <a:ext cx="5415900" cy="216300"/>
          </a:xfrm>
          <a:prstGeom prst="rect">
            <a:avLst/>
          </a:prstGeom>
          <a:noFill/>
          <a:ln>
            <a:noFill/>
          </a:ln>
        </p:spPr>
        <p:txBody>
          <a:bodyPr anchorCtr="0" anchor="t" bIns="0" lIns="0" spcFirstLastPara="1" rIns="0" wrap="square" tIns="0">
            <a:noAutofit/>
          </a:bodyPr>
          <a:lstStyle/>
          <a:p>
            <a:pPr indent="0" lvl="0" marL="0" marR="0" rtl="0" algn="ctr">
              <a:lnSpc>
                <a:spcPct val="65000"/>
              </a:lnSpc>
              <a:spcBef>
                <a:spcPts val="0"/>
              </a:spcBef>
              <a:spcAft>
                <a:spcPts val="0"/>
              </a:spcAft>
              <a:buClr>
                <a:srgbClr val="000000"/>
              </a:buClr>
              <a:buSzPts val="4600"/>
              <a:buFont typeface="Arial"/>
              <a:buNone/>
            </a:pPr>
            <a:r>
              <a:rPr b="0" i="0" lang="en-GB" sz="1800" u="none" cap="none" strike="noStrike">
                <a:solidFill>
                  <a:srgbClr val="FFFFFF"/>
                </a:solidFill>
                <a:latin typeface="Barlow ExtraBold"/>
                <a:ea typeface="Barlow ExtraBold"/>
                <a:cs typeface="Barlow ExtraBold"/>
                <a:sym typeface="Barlow ExtraBold"/>
              </a:rPr>
              <a:t>GIVING WOMEN THE UNFAIR ADVANTAGE</a:t>
            </a:r>
            <a:endParaRPr b="0" i="0" sz="1800" u="none" cap="none" strike="noStrike">
              <a:solidFill>
                <a:srgbClr val="FFFFFF"/>
              </a:solidFill>
              <a:latin typeface="Barlow ExtraBold"/>
              <a:ea typeface="Barlow ExtraBold"/>
              <a:cs typeface="Barlow ExtraBold"/>
              <a:sym typeface="Barlow ExtraBold"/>
            </a:endParaRPr>
          </a:p>
        </p:txBody>
      </p:sp>
      <p:pic>
        <p:nvPicPr>
          <p:cNvPr id="71" name="Google Shape;71;p15"/>
          <p:cNvPicPr preferRelativeResize="0"/>
          <p:nvPr/>
        </p:nvPicPr>
        <p:blipFill rotWithShape="1">
          <a:blip r:embed="rId4">
            <a:alphaModFix/>
          </a:blip>
          <a:srcRect b="0" l="0" r="0" t="0"/>
          <a:stretch/>
        </p:blipFill>
        <p:spPr>
          <a:xfrm>
            <a:off x="6815524" y="4559450"/>
            <a:ext cx="312823" cy="322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75" name="Shape 75"/>
        <p:cNvGrpSpPr/>
        <p:nvPr/>
      </p:nvGrpSpPr>
      <p:grpSpPr>
        <a:xfrm>
          <a:off x="0" y="0"/>
          <a:ext cx="0" cy="0"/>
          <a:chOff x="0" y="0"/>
          <a:chExt cx="0" cy="0"/>
        </a:xfrm>
      </p:grpSpPr>
      <p:pic>
        <p:nvPicPr>
          <p:cNvPr id="76" name="Google Shape;76;p16"/>
          <p:cNvPicPr preferRelativeResize="0"/>
          <p:nvPr/>
        </p:nvPicPr>
        <p:blipFill rotWithShape="1">
          <a:blip r:embed="rId3">
            <a:alphaModFix/>
          </a:blip>
          <a:srcRect b="0" l="0" r="0" t="0"/>
          <a:stretch/>
        </p:blipFill>
        <p:spPr>
          <a:xfrm>
            <a:off x="8188900" y="187350"/>
            <a:ext cx="791150" cy="1126375"/>
          </a:xfrm>
          <a:prstGeom prst="rect">
            <a:avLst/>
          </a:prstGeom>
          <a:noFill/>
          <a:ln>
            <a:noFill/>
          </a:ln>
        </p:spPr>
      </p:pic>
      <p:graphicFrame>
        <p:nvGraphicFramePr>
          <p:cNvPr id="77" name="Google Shape;77;p16"/>
          <p:cNvGraphicFramePr/>
          <p:nvPr/>
        </p:nvGraphicFramePr>
        <p:xfrm>
          <a:off x="1692175" y="1270100"/>
          <a:ext cx="3000000" cy="3000000"/>
        </p:xfrm>
        <a:graphic>
          <a:graphicData uri="http://schemas.openxmlformats.org/drawingml/2006/table">
            <a:tbl>
              <a:tblPr>
                <a:noFill/>
                <a:tableStyleId>{7A0A3B03-DACC-42EF-B2EA-4691E3BB0042}</a:tableStyleId>
              </a:tblPr>
              <a:tblGrid>
                <a:gridCol w="1024825"/>
                <a:gridCol w="4734825"/>
              </a:tblGrid>
              <a:tr h="381000">
                <a:tc gridSpan="2">
                  <a:txBody>
                    <a:bodyPr/>
                    <a:lstStyle/>
                    <a:p>
                      <a:pPr indent="0" lvl="0" marL="0" rtl="0" algn="l">
                        <a:spcBef>
                          <a:spcPts val="0"/>
                        </a:spcBef>
                        <a:spcAft>
                          <a:spcPts val="0"/>
                        </a:spcAft>
                        <a:buNone/>
                      </a:pPr>
                      <a:r>
                        <a:rPr lang="en-GB" sz="1200">
                          <a:solidFill>
                            <a:srgbClr val="F54996"/>
                          </a:solidFill>
                          <a:latin typeface="Barlow"/>
                          <a:ea typeface="Barlow"/>
                          <a:cs typeface="Barlow"/>
                          <a:sym typeface="Barlow"/>
                        </a:rPr>
                        <a:t>Agenda</a:t>
                      </a:r>
                      <a:endParaRPr sz="1200">
                        <a:solidFill>
                          <a:srgbClr val="F54996"/>
                        </a:solidFill>
                        <a:latin typeface="Barlow"/>
                        <a:ea typeface="Barlow"/>
                        <a:cs typeface="Barlow"/>
                        <a:sym typeface="Barlow"/>
                      </a:endParaRPr>
                    </a:p>
                  </a:txBody>
                  <a:tcPr marT="91425" marB="91425" marR="91425" marL="91425"/>
                </a:tc>
                <a:tc hMerge="1"/>
              </a:tr>
              <a:tr h="381000">
                <a:tc>
                  <a:txBody>
                    <a:bodyPr/>
                    <a:lstStyle/>
                    <a:p>
                      <a:pPr indent="0" lvl="0" marL="0" rtl="0" algn="l">
                        <a:spcBef>
                          <a:spcPts val="0"/>
                        </a:spcBef>
                        <a:spcAft>
                          <a:spcPts val="0"/>
                        </a:spcAft>
                        <a:buNone/>
                      </a:pPr>
                      <a:r>
                        <a:rPr lang="en-GB" sz="1200">
                          <a:solidFill>
                            <a:srgbClr val="FFFFFF"/>
                          </a:solidFill>
                          <a:latin typeface="Barlow"/>
                          <a:ea typeface="Barlow"/>
                          <a:cs typeface="Barlow"/>
                          <a:sym typeface="Barlow"/>
                        </a:rPr>
                        <a:t>30 mins</a:t>
                      </a:r>
                      <a:endParaRPr sz="1200">
                        <a:solidFill>
                          <a:srgbClr val="FFFFFF"/>
                        </a:solidFill>
                        <a:latin typeface="Barlow"/>
                        <a:ea typeface="Barlow"/>
                        <a:cs typeface="Barlow"/>
                        <a:sym typeface="Barlow"/>
                      </a:endParaRPr>
                    </a:p>
                  </a:txBody>
                  <a:tcPr marT="91425" marB="91425" marR="91425" marL="91425"/>
                </a:tc>
                <a:tc>
                  <a:txBody>
                    <a:bodyPr/>
                    <a:lstStyle/>
                    <a:p>
                      <a:pPr indent="0" lvl="0" marL="0" rtl="0" algn="l">
                        <a:spcBef>
                          <a:spcPts val="0"/>
                        </a:spcBef>
                        <a:spcAft>
                          <a:spcPts val="0"/>
                        </a:spcAft>
                        <a:buNone/>
                      </a:pPr>
                      <a:r>
                        <a:rPr lang="en-GB" sz="1200">
                          <a:solidFill>
                            <a:srgbClr val="FFFFFF"/>
                          </a:solidFill>
                          <a:latin typeface="Barlow"/>
                          <a:ea typeface="Barlow"/>
                          <a:cs typeface="Barlow"/>
                          <a:sym typeface="Barlow"/>
                        </a:rPr>
                        <a:t>Project Prep time</a:t>
                      </a:r>
                      <a:endParaRPr sz="1200">
                        <a:solidFill>
                          <a:srgbClr val="FFFFFF"/>
                        </a:solidFill>
                        <a:latin typeface="Barlow"/>
                        <a:ea typeface="Barlow"/>
                        <a:cs typeface="Barlow"/>
                        <a:sym typeface="Barlow"/>
                      </a:endParaRPr>
                    </a:p>
                  </a:txBody>
                  <a:tcPr marT="91425" marB="91425" marR="91425" marL="91425"/>
                </a:tc>
              </a:tr>
              <a:tr h="381000">
                <a:tc>
                  <a:txBody>
                    <a:bodyPr/>
                    <a:lstStyle/>
                    <a:p>
                      <a:pPr indent="0" lvl="0" marL="0" rtl="0" algn="l">
                        <a:spcBef>
                          <a:spcPts val="0"/>
                        </a:spcBef>
                        <a:spcAft>
                          <a:spcPts val="0"/>
                        </a:spcAft>
                        <a:buNone/>
                      </a:pPr>
                      <a:r>
                        <a:rPr lang="en-GB" sz="1200">
                          <a:solidFill>
                            <a:srgbClr val="FFFFFF"/>
                          </a:solidFill>
                          <a:latin typeface="Barlow"/>
                          <a:ea typeface="Barlow"/>
                          <a:cs typeface="Barlow"/>
                          <a:sym typeface="Barlow"/>
                        </a:rPr>
                        <a:t>1 hr</a:t>
                      </a:r>
                      <a:endParaRPr sz="1200">
                        <a:solidFill>
                          <a:srgbClr val="FFFFFF"/>
                        </a:solidFill>
                        <a:latin typeface="Barlow"/>
                        <a:ea typeface="Barlow"/>
                        <a:cs typeface="Barlow"/>
                        <a:sym typeface="Barlow"/>
                      </a:endParaRPr>
                    </a:p>
                  </a:txBody>
                  <a:tcPr marT="91425" marB="91425" marR="91425" marL="91425"/>
                </a:tc>
                <a:tc>
                  <a:txBody>
                    <a:bodyPr/>
                    <a:lstStyle/>
                    <a:p>
                      <a:pPr indent="0" lvl="0" marL="0" rtl="0" algn="l">
                        <a:spcBef>
                          <a:spcPts val="0"/>
                        </a:spcBef>
                        <a:spcAft>
                          <a:spcPts val="0"/>
                        </a:spcAft>
                        <a:buNone/>
                      </a:pPr>
                      <a:r>
                        <a:rPr lang="en-GB" sz="1200">
                          <a:solidFill>
                            <a:srgbClr val="FFFFFF"/>
                          </a:solidFill>
                          <a:latin typeface="Barlow"/>
                          <a:ea typeface="Barlow"/>
                          <a:cs typeface="Barlow"/>
                          <a:sym typeface="Barlow"/>
                        </a:rPr>
                        <a:t>Project presentations and Feedback</a:t>
                      </a:r>
                      <a:endParaRPr sz="1200">
                        <a:solidFill>
                          <a:srgbClr val="FFFFFF"/>
                        </a:solidFill>
                        <a:latin typeface="Barlow"/>
                        <a:ea typeface="Barlow"/>
                        <a:cs typeface="Barlow"/>
                        <a:sym typeface="Barlow"/>
                      </a:endParaRPr>
                    </a:p>
                  </a:txBody>
                  <a:tcPr marT="91425" marB="91425" marR="91425" marL="91425"/>
                </a:tc>
              </a:tr>
              <a:tr h="381000">
                <a:tc>
                  <a:txBody>
                    <a:bodyPr/>
                    <a:lstStyle/>
                    <a:p>
                      <a:pPr indent="0" lvl="0" marL="0" rtl="0" algn="l">
                        <a:spcBef>
                          <a:spcPts val="0"/>
                        </a:spcBef>
                        <a:spcAft>
                          <a:spcPts val="0"/>
                        </a:spcAft>
                        <a:buNone/>
                      </a:pPr>
                      <a:r>
                        <a:rPr lang="en-GB" sz="1200">
                          <a:solidFill>
                            <a:srgbClr val="F54996"/>
                          </a:solidFill>
                          <a:latin typeface="Barlow"/>
                          <a:ea typeface="Barlow"/>
                          <a:cs typeface="Barlow"/>
                          <a:sym typeface="Barlow"/>
                        </a:rPr>
                        <a:t>30 mins</a:t>
                      </a:r>
                      <a:endParaRPr sz="1200">
                        <a:solidFill>
                          <a:srgbClr val="F54996"/>
                        </a:solidFill>
                        <a:latin typeface="Barlow"/>
                        <a:ea typeface="Barlow"/>
                        <a:cs typeface="Barlow"/>
                        <a:sym typeface="Barlow"/>
                      </a:endParaRPr>
                    </a:p>
                  </a:txBody>
                  <a:tcPr marT="91425" marB="91425" marR="91425" marL="91425"/>
                </a:tc>
                <a:tc>
                  <a:txBody>
                    <a:bodyPr/>
                    <a:lstStyle/>
                    <a:p>
                      <a:pPr indent="0" lvl="0" marL="0" rtl="0" algn="l">
                        <a:spcBef>
                          <a:spcPts val="0"/>
                        </a:spcBef>
                        <a:spcAft>
                          <a:spcPts val="0"/>
                        </a:spcAft>
                        <a:buNone/>
                      </a:pPr>
                      <a:r>
                        <a:rPr lang="en-GB" sz="1200">
                          <a:solidFill>
                            <a:srgbClr val="F54996"/>
                          </a:solidFill>
                          <a:latin typeface="Barlow"/>
                          <a:ea typeface="Barlow"/>
                          <a:cs typeface="Barlow"/>
                          <a:sym typeface="Barlow"/>
                        </a:rPr>
                        <a:t>What’s next in the field of Python? </a:t>
                      </a:r>
                      <a:endParaRPr sz="1200">
                        <a:solidFill>
                          <a:srgbClr val="F54996"/>
                        </a:solidFill>
                        <a:latin typeface="Barlow"/>
                        <a:ea typeface="Barlow"/>
                        <a:cs typeface="Barlow"/>
                        <a:sym typeface="Barlow"/>
                      </a:endParaRPr>
                    </a:p>
                  </a:txBody>
                  <a:tcPr marT="91425" marB="91425" marR="91425" marL="91425"/>
                </a:tc>
              </a:tr>
            </a:tbl>
          </a:graphicData>
        </a:graphic>
      </p:graphicFrame>
      <p:sp>
        <p:nvSpPr>
          <p:cNvPr id="78" name="Google Shape;78;p16"/>
          <p:cNvSpPr txBox="1"/>
          <p:nvPr/>
        </p:nvSpPr>
        <p:spPr>
          <a:xfrm>
            <a:off x="4141200" y="4665775"/>
            <a:ext cx="5415900" cy="216300"/>
          </a:xfrm>
          <a:prstGeom prst="rect">
            <a:avLst/>
          </a:prstGeom>
          <a:noFill/>
          <a:ln>
            <a:noFill/>
          </a:ln>
        </p:spPr>
        <p:txBody>
          <a:bodyPr anchorCtr="0" anchor="t" bIns="0" lIns="0" spcFirstLastPara="1" rIns="0" wrap="square" tIns="0">
            <a:noAutofit/>
          </a:bodyPr>
          <a:lstStyle/>
          <a:p>
            <a:pPr indent="0" lvl="0" marL="0" marR="0" rtl="0" algn="ctr">
              <a:lnSpc>
                <a:spcPct val="65000"/>
              </a:lnSpc>
              <a:spcBef>
                <a:spcPts val="0"/>
              </a:spcBef>
              <a:spcAft>
                <a:spcPts val="0"/>
              </a:spcAft>
              <a:buClr>
                <a:srgbClr val="000000"/>
              </a:buClr>
              <a:buSzPts val="4600"/>
              <a:buFont typeface="Arial"/>
              <a:buNone/>
            </a:pPr>
            <a:r>
              <a:rPr b="0" i="0" lang="en-GB" sz="1800" u="none" cap="none" strike="noStrike">
                <a:solidFill>
                  <a:srgbClr val="FFFFFF"/>
                </a:solidFill>
                <a:latin typeface="Barlow ExtraBold"/>
                <a:ea typeface="Barlow ExtraBold"/>
                <a:cs typeface="Barlow ExtraBold"/>
                <a:sym typeface="Barlow ExtraBold"/>
              </a:rPr>
              <a:t>GIVING WOMEN THE UNFAIR ADVANTAGE</a:t>
            </a:r>
            <a:endParaRPr b="0" i="0" sz="1800" u="none" cap="none" strike="noStrike">
              <a:solidFill>
                <a:srgbClr val="FFFFFF"/>
              </a:solidFill>
              <a:latin typeface="Barlow ExtraBold"/>
              <a:ea typeface="Barlow ExtraBold"/>
              <a:cs typeface="Barlow ExtraBold"/>
              <a:sym typeface="Barlow ExtraBold"/>
            </a:endParaRPr>
          </a:p>
        </p:txBody>
      </p:sp>
      <p:pic>
        <p:nvPicPr>
          <p:cNvPr id="79" name="Google Shape;79;p16"/>
          <p:cNvPicPr preferRelativeResize="0"/>
          <p:nvPr/>
        </p:nvPicPr>
        <p:blipFill rotWithShape="1">
          <a:blip r:embed="rId4">
            <a:alphaModFix/>
          </a:blip>
          <a:srcRect b="0" l="0" r="0" t="0"/>
          <a:stretch/>
        </p:blipFill>
        <p:spPr>
          <a:xfrm>
            <a:off x="6815524" y="4559450"/>
            <a:ext cx="312823" cy="322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83" name="Shape 83"/>
        <p:cNvGrpSpPr/>
        <p:nvPr/>
      </p:nvGrpSpPr>
      <p:grpSpPr>
        <a:xfrm>
          <a:off x="0" y="0"/>
          <a:ext cx="0" cy="0"/>
          <a:chOff x="0" y="0"/>
          <a:chExt cx="0" cy="0"/>
        </a:xfrm>
      </p:grpSpPr>
      <p:sp>
        <p:nvSpPr>
          <p:cNvPr id="84" name="Google Shape;84;p17"/>
          <p:cNvSpPr txBox="1"/>
          <p:nvPr/>
        </p:nvSpPr>
        <p:spPr>
          <a:xfrm>
            <a:off x="378350" y="472900"/>
            <a:ext cx="7390800" cy="514500"/>
          </a:xfrm>
          <a:prstGeom prst="rect">
            <a:avLst/>
          </a:prstGeom>
          <a:noFill/>
          <a:ln>
            <a:noFill/>
          </a:ln>
        </p:spPr>
        <p:txBody>
          <a:bodyPr anchorCtr="0" anchor="t" bIns="0" lIns="0" spcFirstLastPara="1" rIns="0" wrap="square" tIns="0">
            <a:noAutofit/>
          </a:bodyPr>
          <a:lstStyle/>
          <a:p>
            <a:pPr indent="0" lvl="0" marL="0" rtl="0" algn="l">
              <a:lnSpc>
                <a:spcPct val="65000"/>
              </a:lnSpc>
              <a:spcBef>
                <a:spcPts val="0"/>
              </a:spcBef>
              <a:spcAft>
                <a:spcPts val="0"/>
              </a:spcAft>
              <a:buNone/>
            </a:pPr>
            <a:r>
              <a:rPr lang="en-GB" sz="3400">
                <a:latin typeface="Barlow ExtraBold"/>
                <a:ea typeface="Barlow ExtraBold"/>
                <a:cs typeface="Barlow ExtraBold"/>
                <a:sym typeface="Barlow ExtraBold"/>
              </a:rPr>
              <a:t>WEB DEVELOPMENT</a:t>
            </a:r>
            <a:endParaRPr sz="3400">
              <a:latin typeface="Barlow ExtraBold"/>
              <a:ea typeface="Barlow ExtraBold"/>
              <a:cs typeface="Barlow ExtraBold"/>
              <a:sym typeface="Barlow ExtraBold"/>
            </a:endParaRPr>
          </a:p>
        </p:txBody>
      </p:sp>
      <p:sp>
        <p:nvSpPr>
          <p:cNvPr id="85" name="Google Shape;85;p17"/>
          <p:cNvSpPr txBox="1"/>
          <p:nvPr/>
        </p:nvSpPr>
        <p:spPr>
          <a:xfrm>
            <a:off x="7202700" y="349200"/>
            <a:ext cx="1941300" cy="8262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Clr>
                <a:schemeClr val="dk1"/>
              </a:buClr>
              <a:buSzPts val="1100"/>
              <a:buFont typeface="Arial"/>
              <a:buNone/>
            </a:pPr>
            <a:r>
              <a:rPr lang="en-GB" sz="1200">
                <a:solidFill>
                  <a:schemeClr val="dk1"/>
                </a:solidFill>
                <a:latin typeface="Barlow"/>
                <a:ea typeface="Barlow"/>
                <a:cs typeface="Barlow"/>
                <a:sym typeface="Barlow"/>
              </a:rPr>
              <a:t>Libraries and frameworks</a:t>
            </a:r>
            <a:endParaRPr sz="2000">
              <a:solidFill>
                <a:srgbClr val="F54996"/>
              </a:solidFill>
              <a:latin typeface="Barlow"/>
              <a:ea typeface="Barlow"/>
              <a:cs typeface="Barlow"/>
              <a:sym typeface="Barlow"/>
            </a:endParaRPr>
          </a:p>
          <a:p>
            <a:pPr indent="0" lvl="0" marL="0" rtl="0" algn="r">
              <a:lnSpc>
                <a:spcPct val="110000"/>
              </a:lnSpc>
              <a:spcBef>
                <a:spcPts val="0"/>
              </a:spcBef>
              <a:spcAft>
                <a:spcPts val="0"/>
              </a:spcAft>
              <a:buNone/>
            </a:pPr>
            <a:r>
              <a:t/>
            </a:r>
            <a:endParaRPr sz="1800">
              <a:solidFill>
                <a:srgbClr val="F54996"/>
              </a:solidFill>
              <a:latin typeface="Barlow"/>
              <a:ea typeface="Barlow"/>
              <a:cs typeface="Barlow"/>
              <a:sym typeface="Barlow"/>
            </a:endParaRPr>
          </a:p>
          <a:p>
            <a:pPr indent="0" lvl="0" marL="0" rtl="0" algn="ctr">
              <a:lnSpc>
                <a:spcPct val="110000"/>
              </a:lnSpc>
              <a:spcBef>
                <a:spcPts val="0"/>
              </a:spcBef>
              <a:spcAft>
                <a:spcPts val="0"/>
              </a:spcAft>
              <a:buNone/>
            </a:pPr>
            <a:r>
              <a:t/>
            </a:r>
            <a:endParaRPr sz="800">
              <a:solidFill>
                <a:srgbClr val="F54996"/>
              </a:solidFill>
              <a:latin typeface="Barlow"/>
              <a:ea typeface="Barlow"/>
              <a:cs typeface="Barlow"/>
              <a:sym typeface="Barlow"/>
            </a:endParaRPr>
          </a:p>
          <a:p>
            <a:pPr indent="0" lvl="0" marL="0" rtl="0" algn="ctr">
              <a:lnSpc>
                <a:spcPct val="110000"/>
              </a:lnSpc>
              <a:spcBef>
                <a:spcPts val="0"/>
              </a:spcBef>
              <a:spcAft>
                <a:spcPts val="0"/>
              </a:spcAft>
              <a:buNone/>
            </a:pPr>
            <a:r>
              <a:rPr lang="en-GB" sz="800">
                <a:solidFill>
                  <a:srgbClr val="F54996"/>
                </a:solidFill>
                <a:latin typeface="Barlow"/>
                <a:ea typeface="Barlow"/>
                <a:cs typeface="Barlow"/>
                <a:sym typeface="Barlow"/>
              </a:rPr>
              <a:t> </a:t>
            </a:r>
            <a:endParaRPr sz="800">
              <a:solidFill>
                <a:srgbClr val="F54996"/>
              </a:solidFill>
              <a:latin typeface="Barlow"/>
              <a:ea typeface="Barlow"/>
              <a:cs typeface="Barlow"/>
              <a:sym typeface="Barlow"/>
            </a:endParaRPr>
          </a:p>
        </p:txBody>
      </p:sp>
      <p:sp>
        <p:nvSpPr>
          <p:cNvPr id="86" name="Google Shape;86;p17"/>
          <p:cNvSpPr txBox="1"/>
          <p:nvPr/>
        </p:nvSpPr>
        <p:spPr>
          <a:xfrm>
            <a:off x="7327800" y="2617575"/>
            <a:ext cx="963000" cy="1290900"/>
          </a:xfrm>
          <a:prstGeom prst="rect">
            <a:avLst/>
          </a:prstGeom>
          <a:noFill/>
          <a:ln>
            <a:noFill/>
          </a:ln>
        </p:spPr>
        <p:txBody>
          <a:bodyPr anchorCtr="0" anchor="b" bIns="0" lIns="0" spcFirstLastPara="1" rIns="0" wrap="square" tIns="0">
            <a:noAutofit/>
          </a:bodyPr>
          <a:lstStyle/>
          <a:p>
            <a:pPr indent="0" lvl="0" marL="0" rtl="0" algn="l">
              <a:lnSpc>
                <a:spcPct val="110000"/>
              </a:lnSpc>
              <a:spcBef>
                <a:spcPts val="0"/>
              </a:spcBef>
              <a:spcAft>
                <a:spcPts val="0"/>
              </a:spcAft>
              <a:buClr>
                <a:schemeClr val="dk1"/>
              </a:buClr>
              <a:buSzPts val="1100"/>
              <a:buFont typeface="Arial"/>
              <a:buNone/>
            </a:pPr>
            <a:r>
              <a:rPr b="1" lang="en-GB" sz="1200">
                <a:latin typeface="Barlow"/>
                <a:ea typeface="Barlow"/>
                <a:cs typeface="Barlow"/>
                <a:sym typeface="Barlow"/>
              </a:rPr>
              <a:t>DJANGO</a:t>
            </a:r>
            <a:endParaRPr b="1" sz="1200">
              <a:latin typeface="Barlow"/>
              <a:ea typeface="Barlow"/>
              <a:cs typeface="Barlow"/>
              <a:sym typeface="Barlow"/>
            </a:endParaRPr>
          </a:p>
          <a:p>
            <a:pPr indent="0" lvl="0" marL="0" rtl="0" algn="l">
              <a:lnSpc>
                <a:spcPct val="110000"/>
              </a:lnSpc>
              <a:spcBef>
                <a:spcPts val="0"/>
              </a:spcBef>
              <a:spcAft>
                <a:spcPts val="0"/>
              </a:spcAft>
              <a:buClr>
                <a:schemeClr val="dk1"/>
              </a:buClr>
              <a:buSzPts val="1100"/>
              <a:buFont typeface="Arial"/>
              <a:buNone/>
            </a:pPr>
            <a:r>
              <a:t/>
            </a:r>
            <a:endParaRPr b="1" sz="1300">
              <a:latin typeface="Barlow"/>
              <a:ea typeface="Barlow"/>
              <a:cs typeface="Barlow"/>
              <a:sym typeface="Barlow"/>
            </a:endParaRPr>
          </a:p>
          <a:p>
            <a:pPr indent="0" lvl="0" marL="0" rtl="0" algn="l">
              <a:lnSpc>
                <a:spcPct val="110000"/>
              </a:lnSpc>
              <a:spcBef>
                <a:spcPts val="0"/>
              </a:spcBef>
              <a:spcAft>
                <a:spcPts val="0"/>
              </a:spcAft>
              <a:buClr>
                <a:schemeClr val="dk1"/>
              </a:buClr>
              <a:buSzPts val="1100"/>
              <a:buFont typeface="Arial"/>
              <a:buNone/>
            </a:pPr>
            <a:r>
              <a:rPr b="1" lang="en-GB" sz="1200">
                <a:latin typeface="Barlow"/>
                <a:ea typeface="Barlow"/>
                <a:cs typeface="Barlow"/>
                <a:sym typeface="Barlow"/>
              </a:rPr>
              <a:t>FLASK</a:t>
            </a:r>
            <a:endParaRPr b="1" sz="1200">
              <a:latin typeface="Barlow"/>
              <a:ea typeface="Barlow"/>
              <a:cs typeface="Barlow"/>
              <a:sym typeface="Barlow"/>
            </a:endParaRPr>
          </a:p>
          <a:p>
            <a:pPr indent="0" lvl="0" marL="0" rtl="0" algn="l">
              <a:lnSpc>
                <a:spcPct val="110000"/>
              </a:lnSpc>
              <a:spcBef>
                <a:spcPts val="0"/>
              </a:spcBef>
              <a:spcAft>
                <a:spcPts val="0"/>
              </a:spcAft>
              <a:buClr>
                <a:schemeClr val="dk1"/>
              </a:buClr>
              <a:buSzPts val="1100"/>
              <a:buFont typeface="Arial"/>
              <a:buNone/>
            </a:pPr>
            <a:r>
              <a:t/>
            </a:r>
            <a:endParaRPr b="1" sz="1200">
              <a:latin typeface="Barlow"/>
              <a:ea typeface="Barlow"/>
              <a:cs typeface="Barlow"/>
              <a:sym typeface="Barlow"/>
            </a:endParaRPr>
          </a:p>
          <a:p>
            <a:pPr indent="0" lvl="0" marL="0" rtl="0" algn="l">
              <a:lnSpc>
                <a:spcPct val="110000"/>
              </a:lnSpc>
              <a:spcBef>
                <a:spcPts val="0"/>
              </a:spcBef>
              <a:spcAft>
                <a:spcPts val="0"/>
              </a:spcAft>
              <a:buClr>
                <a:schemeClr val="dk1"/>
              </a:buClr>
              <a:buSzPts val="1100"/>
              <a:buFont typeface="Arial"/>
              <a:buNone/>
            </a:pPr>
            <a:r>
              <a:rPr b="1" lang="en-GB" sz="1200">
                <a:latin typeface="Barlow"/>
                <a:ea typeface="Barlow"/>
                <a:cs typeface="Barlow"/>
                <a:sym typeface="Barlow"/>
              </a:rPr>
              <a:t>PYRAMID</a:t>
            </a:r>
            <a:endParaRPr b="1" sz="1200">
              <a:latin typeface="Barlow"/>
              <a:ea typeface="Barlow"/>
              <a:cs typeface="Barlow"/>
              <a:sym typeface="Barlow"/>
            </a:endParaRPr>
          </a:p>
          <a:p>
            <a:pPr indent="0" lvl="0" marL="0" rtl="0" algn="l">
              <a:lnSpc>
                <a:spcPct val="110000"/>
              </a:lnSpc>
              <a:spcBef>
                <a:spcPts val="0"/>
              </a:spcBef>
              <a:spcAft>
                <a:spcPts val="0"/>
              </a:spcAft>
              <a:buClr>
                <a:schemeClr val="dk1"/>
              </a:buClr>
              <a:buSzPts val="1100"/>
              <a:buFont typeface="Arial"/>
              <a:buNone/>
            </a:pPr>
            <a:r>
              <a:t/>
            </a:r>
            <a:endParaRPr sz="1200">
              <a:latin typeface="Barlow"/>
              <a:ea typeface="Barlow"/>
              <a:cs typeface="Barlow"/>
              <a:sym typeface="Barlow"/>
            </a:endParaRPr>
          </a:p>
        </p:txBody>
      </p:sp>
      <p:sp>
        <p:nvSpPr>
          <p:cNvPr id="87" name="Google Shape;87;p17"/>
          <p:cNvSpPr txBox="1"/>
          <p:nvPr/>
        </p:nvSpPr>
        <p:spPr>
          <a:xfrm>
            <a:off x="311200" y="1013200"/>
            <a:ext cx="5559900" cy="1717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sz="1000">
              <a:solidFill>
                <a:srgbClr val="222222"/>
              </a:solidFill>
              <a:highlight>
                <a:srgbClr val="FFFFFF"/>
              </a:highlight>
              <a:latin typeface="Barlow"/>
              <a:ea typeface="Barlow"/>
              <a:cs typeface="Barlow"/>
              <a:sym typeface="Barlow"/>
            </a:endParaRPr>
          </a:p>
          <a:p>
            <a:pPr indent="0" lvl="0" marL="0" rtl="0" algn="l">
              <a:spcBef>
                <a:spcPts val="0"/>
              </a:spcBef>
              <a:spcAft>
                <a:spcPts val="0"/>
              </a:spcAft>
              <a:buNone/>
            </a:pPr>
            <a:r>
              <a:t/>
            </a:r>
            <a:endParaRPr sz="1000">
              <a:solidFill>
                <a:srgbClr val="222222"/>
              </a:solidFill>
              <a:highlight>
                <a:srgbClr val="FFFFFF"/>
              </a:highlight>
              <a:latin typeface="Barlow"/>
              <a:ea typeface="Barlow"/>
              <a:cs typeface="Barlow"/>
              <a:sym typeface="Barlow"/>
            </a:endParaRPr>
          </a:p>
          <a:p>
            <a:pPr indent="0" lvl="0" marL="0" rtl="0" algn="l">
              <a:spcBef>
                <a:spcPts val="0"/>
              </a:spcBef>
              <a:spcAft>
                <a:spcPts val="0"/>
              </a:spcAft>
              <a:buNone/>
            </a:pPr>
            <a:r>
              <a:t/>
            </a:r>
            <a:endParaRPr sz="1000">
              <a:solidFill>
                <a:srgbClr val="222222"/>
              </a:solidFill>
              <a:highlight>
                <a:srgbClr val="FFFFFF"/>
              </a:highlight>
              <a:latin typeface="Barlow"/>
              <a:ea typeface="Barlow"/>
              <a:cs typeface="Barlow"/>
              <a:sym typeface="Barlow"/>
            </a:endParaRPr>
          </a:p>
          <a:p>
            <a:pPr indent="-311150" lvl="0" marL="457200" rtl="0" algn="just">
              <a:lnSpc>
                <a:spcPct val="115000"/>
              </a:lnSpc>
              <a:spcBef>
                <a:spcPts val="0"/>
              </a:spcBef>
              <a:spcAft>
                <a:spcPts val="0"/>
              </a:spcAft>
              <a:buClr>
                <a:srgbClr val="222222"/>
              </a:buClr>
              <a:buSzPts val="1300"/>
              <a:buFont typeface="Barlow"/>
              <a:buChar char="●"/>
            </a:pPr>
            <a:r>
              <a:rPr lang="en-GB" sz="1300">
                <a:solidFill>
                  <a:srgbClr val="222222"/>
                </a:solidFill>
                <a:highlight>
                  <a:srgbClr val="FFFFFF"/>
                </a:highlight>
                <a:latin typeface="Barlow"/>
                <a:ea typeface="Barlow"/>
                <a:cs typeface="Barlow"/>
                <a:sym typeface="Barlow"/>
              </a:rPr>
              <a:t>Python can be used to make </a:t>
            </a:r>
            <a:r>
              <a:rPr lang="en-GB" sz="1300">
                <a:solidFill>
                  <a:srgbClr val="222222"/>
                </a:solidFill>
                <a:highlight>
                  <a:srgbClr val="FFFFFF"/>
                </a:highlight>
                <a:uFill>
                  <a:noFill/>
                </a:uFill>
                <a:latin typeface="Barlow"/>
                <a:ea typeface="Barlow"/>
                <a:cs typeface="Barlow"/>
                <a:sym typeface="Barlow"/>
                <a:hlinkClick r:id="rId3"/>
              </a:rPr>
              <a:t>web-applications</a:t>
            </a:r>
            <a:r>
              <a:rPr lang="en-GB" sz="1300">
                <a:solidFill>
                  <a:srgbClr val="222222"/>
                </a:solidFill>
                <a:highlight>
                  <a:srgbClr val="FFFFFF"/>
                </a:highlight>
                <a:latin typeface="Barlow"/>
                <a:ea typeface="Barlow"/>
                <a:cs typeface="Barlow"/>
                <a:sym typeface="Barlow"/>
              </a:rPr>
              <a:t> at a rapid rate. </a:t>
            </a:r>
            <a:endParaRPr sz="1300">
              <a:solidFill>
                <a:srgbClr val="222222"/>
              </a:solidFill>
              <a:highlight>
                <a:srgbClr val="FFFFFF"/>
              </a:highlight>
              <a:latin typeface="Barlow"/>
              <a:ea typeface="Barlow"/>
              <a:cs typeface="Barlow"/>
              <a:sym typeface="Barlow"/>
            </a:endParaRPr>
          </a:p>
          <a:p>
            <a:pPr indent="-311150" lvl="0" marL="457200" rtl="0" algn="just">
              <a:lnSpc>
                <a:spcPct val="115000"/>
              </a:lnSpc>
              <a:spcBef>
                <a:spcPts val="0"/>
              </a:spcBef>
              <a:spcAft>
                <a:spcPts val="0"/>
              </a:spcAft>
              <a:buClr>
                <a:srgbClr val="222222"/>
              </a:buClr>
              <a:buSzPts val="1300"/>
              <a:buFont typeface="Barlow"/>
              <a:buChar char="●"/>
            </a:pPr>
            <a:r>
              <a:rPr lang="en-GB" sz="1300">
                <a:solidFill>
                  <a:srgbClr val="222222"/>
                </a:solidFill>
                <a:highlight>
                  <a:srgbClr val="FFFFFF"/>
                </a:highlight>
                <a:latin typeface="Barlow"/>
                <a:ea typeface="Barlow"/>
                <a:cs typeface="Barlow"/>
                <a:sym typeface="Barlow"/>
              </a:rPr>
              <a:t>Python uses frameworks to create these applications. </a:t>
            </a:r>
            <a:endParaRPr sz="1300">
              <a:solidFill>
                <a:srgbClr val="222222"/>
              </a:solidFill>
              <a:highlight>
                <a:srgbClr val="FFFFFF"/>
              </a:highlight>
              <a:latin typeface="Barlow"/>
              <a:ea typeface="Barlow"/>
              <a:cs typeface="Barlow"/>
              <a:sym typeface="Barlow"/>
            </a:endParaRPr>
          </a:p>
          <a:p>
            <a:pPr indent="-317500" lvl="0" marL="457200" rtl="0" algn="just">
              <a:lnSpc>
                <a:spcPct val="115000"/>
              </a:lnSpc>
              <a:spcBef>
                <a:spcPts val="0"/>
              </a:spcBef>
              <a:spcAft>
                <a:spcPts val="0"/>
              </a:spcAft>
              <a:buSzPts val="1400"/>
              <a:buChar char="●"/>
            </a:pPr>
            <a:r>
              <a:rPr lang="en-GB" sz="1300">
                <a:solidFill>
                  <a:srgbClr val="222222"/>
                </a:solidFill>
                <a:highlight>
                  <a:srgbClr val="FFFFFF"/>
                </a:highlight>
                <a:latin typeface="Barlow"/>
                <a:ea typeface="Barlow"/>
                <a:cs typeface="Barlow"/>
                <a:sym typeface="Barlow"/>
              </a:rPr>
              <a:t>It has  common-backend logic that helps to integrate protocols such as HTTPS, FTP, SSL and even help in the processing of JSON, XML, E-Mail and so much more</a:t>
            </a:r>
            <a:r>
              <a:rPr lang="en-GB" sz="1500">
                <a:solidFill>
                  <a:srgbClr val="4A4A4A"/>
                </a:solidFill>
                <a:highlight>
                  <a:schemeClr val="lt1"/>
                </a:highlight>
              </a:rPr>
              <a:t>!</a:t>
            </a:r>
            <a:endParaRPr sz="1300">
              <a:solidFill>
                <a:srgbClr val="222222"/>
              </a:solidFill>
              <a:highlight>
                <a:srgbClr val="FFFFFF"/>
              </a:highlight>
              <a:latin typeface="Barlow"/>
              <a:ea typeface="Barlow"/>
              <a:cs typeface="Barlow"/>
              <a:sym typeface="Barlow"/>
            </a:endParaRPr>
          </a:p>
        </p:txBody>
      </p:sp>
      <p:pic>
        <p:nvPicPr>
          <p:cNvPr id="88" name="Google Shape;88;p17"/>
          <p:cNvPicPr preferRelativeResize="0"/>
          <p:nvPr/>
        </p:nvPicPr>
        <p:blipFill>
          <a:blip r:embed="rId4">
            <a:alphaModFix/>
          </a:blip>
          <a:stretch>
            <a:fillRect/>
          </a:stretch>
        </p:blipFill>
        <p:spPr>
          <a:xfrm>
            <a:off x="7202700" y="873963"/>
            <a:ext cx="1399075" cy="1399075"/>
          </a:xfrm>
          <a:prstGeom prst="rect">
            <a:avLst/>
          </a:prstGeom>
          <a:noFill/>
          <a:ln>
            <a:noFill/>
          </a:ln>
        </p:spPr>
      </p:pic>
      <p:cxnSp>
        <p:nvCxnSpPr>
          <p:cNvPr id="89" name="Google Shape;89;p17"/>
          <p:cNvCxnSpPr/>
          <p:nvPr/>
        </p:nvCxnSpPr>
        <p:spPr>
          <a:xfrm>
            <a:off x="6969900" y="349200"/>
            <a:ext cx="26700" cy="4445100"/>
          </a:xfrm>
          <a:prstGeom prst="straightConnector1">
            <a:avLst/>
          </a:prstGeom>
          <a:noFill/>
          <a:ln cap="flat" cmpd="sng" w="28575">
            <a:solidFill>
              <a:srgbClr val="4A4A4A"/>
            </a:solidFill>
            <a:prstDash val="solid"/>
            <a:round/>
            <a:headEnd len="med" w="med" type="none"/>
            <a:tailEnd len="med" w="med" type="none"/>
          </a:ln>
        </p:spPr>
      </p:cxnSp>
      <p:sp>
        <p:nvSpPr>
          <p:cNvPr id="90" name="Google Shape;90;p17"/>
          <p:cNvSpPr txBox="1"/>
          <p:nvPr/>
        </p:nvSpPr>
        <p:spPr>
          <a:xfrm>
            <a:off x="805775" y="2802788"/>
            <a:ext cx="2133000" cy="3384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None/>
            </a:pPr>
            <a:r>
              <a:rPr b="1" lang="en-GB" sz="1600">
                <a:latin typeface="Barlow"/>
                <a:ea typeface="Barlow"/>
                <a:cs typeface="Barlow"/>
                <a:sym typeface="Barlow"/>
              </a:rPr>
              <a:t>REAL EXAMPLES</a:t>
            </a:r>
            <a:endParaRPr b="1" sz="1600">
              <a:solidFill>
                <a:srgbClr val="000000"/>
              </a:solidFill>
              <a:latin typeface="Barlow"/>
              <a:ea typeface="Barlow"/>
              <a:cs typeface="Barlow"/>
              <a:sym typeface="Barlow"/>
            </a:endParaRPr>
          </a:p>
          <a:p>
            <a:pPr indent="0" lvl="0" marL="0" rtl="0" algn="l">
              <a:lnSpc>
                <a:spcPct val="110000"/>
              </a:lnSpc>
              <a:spcBef>
                <a:spcPts val="0"/>
              </a:spcBef>
              <a:spcAft>
                <a:spcPts val="0"/>
              </a:spcAft>
              <a:buClr>
                <a:srgbClr val="000000"/>
              </a:buClr>
              <a:buSzPts val="1100"/>
              <a:buFont typeface="Arial"/>
              <a:buNone/>
            </a:pPr>
            <a:r>
              <a:t/>
            </a:r>
            <a:endParaRPr sz="1300">
              <a:latin typeface="Barlow"/>
              <a:ea typeface="Barlow"/>
              <a:cs typeface="Barlow"/>
              <a:sym typeface="Barlow"/>
            </a:endParaRPr>
          </a:p>
        </p:txBody>
      </p:sp>
      <p:pic>
        <p:nvPicPr>
          <p:cNvPr id="91" name="Google Shape;91;p17"/>
          <p:cNvPicPr preferRelativeResize="0"/>
          <p:nvPr/>
        </p:nvPicPr>
        <p:blipFill rotWithShape="1">
          <a:blip r:embed="rId5">
            <a:alphaModFix/>
          </a:blip>
          <a:srcRect b="0" l="0" r="0" t="0"/>
          <a:stretch/>
        </p:blipFill>
        <p:spPr>
          <a:xfrm rot="5400000">
            <a:off x="7205500" y="3913451"/>
            <a:ext cx="338299" cy="343901"/>
          </a:xfrm>
          <a:prstGeom prst="rect">
            <a:avLst/>
          </a:prstGeom>
          <a:noFill/>
          <a:ln>
            <a:noFill/>
          </a:ln>
        </p:spPr>
      </p:pic>
      <p:pic>
        <p:nvPicPr>
          <p:cNvPr id="92" name="Google Shape;92;p17"/>
          <p:cNvPicPr preferRelativeResize="0"/>
          <p:nvPr/>
        </p:nvPicPr>
        <p:blipFill rotWithShape="1">
          <a:blip r:embed="rId6">
            <a:alphaModFix/>
          </a:blip>
          <a:srcRect b="21039" l="23930" r="24816" t="7178"/>
          <a:stretch/>
        </p:blipFill>
        <p:spPr>
          <a:xfrm>
            <a:off x="972910" y="3212975"/>
            <a:ext cx="1367840" cy="1399048"/>
          </a:xfrm>
          <a:prstGeom prst="rect">
            <a:avLst/>
          </a:prstGeom>
          <a:noFill/>
          <a:ln>
            <a:noFill/>
          </a:ln>
        </p:spPr>
      </p:pic>
      <p:pic>
        <p:nvPicPr>
          <p:cNvPr id="93" name="Google Shape;93;p17"/>
          <p:cNvPicPr preferRelativeResize="0"/>
          <p:nvPr/>
        </p:nvPicPr>
        <p:blipFill rotWithShape="1">
          <a:blip r:embed="rId7">
            <a:alphaModFix/>
          </a:blip>
          <a:srcRect b="7838" l="5270" r="10674" t="6310"/>
          <a:stretch/>
        </p:blipFill>
        <p:spPr>
          <a:xfrm>
            <a:off x="2447825" y="3328375"/>
            <a:ext cx="1537437" cy="1290901"/>
          </a:xfrm>
          <a:prstGeom prst="rect">
            <a:avLst/>
          </a:prstGeom>
          <a:noFill/>
          <a:ln>
            <a:noFill/>
          </a:ln>
        </p:spPr>
      </p:pic>
      <p:pic>
        <p:nvPicPr>
          <p:cNvPr id="94" name="Google Shape;94;p17"/>
          <p:cNvPicPr preferRelativeResize="0"/>
          <p:nvPr/>
        </p:nvPicPr>
        <p:blipFill rotWithShape="1">
          <a:blip r:embed="rId8">
            <a:alphaModFix/>
          </a:blip>
          <a:srcRect b="7228" l="24071" r="23104" t="8326"/>
          <a:stretch/>
        </p:blipFill>
        <p:spPr>
          <a:xfrm>
            <a:off x="4188324" y="3335689"/>
            <a:ext cx="1076660" cy="1290900"/>
          </a:xfrm>
          <a:prstGeom prst="rect">
            <a:avLst/>
          </a:prstGeom>
          <a:noFill/>
          <a:ln cap="flat" cmpd="sng" w="9525">
            <a:solidFill>
              <a:schemeClr val="lt1"/>
            </a:solidFill>
            <a:prstDash val="solid"/>
            <a:round/>
            <a:headEnd len="sm" w="sm" type="none"/>
            <a:tailEnd len="sm" w="sm" type="none"/>
          </a:ln>
        </p:spPr>
      </p:pic>
      <p:pic>
        <p:nvPicPr>
          <p:cNvPr id="95" name="Google Shape;95;p17"/>
          <p:cNvPicPr preferRelativeResize="0"/>
          <p:nvPr/>
        </p:nvPicPr>
        <p:blipFill rotWithShape="1">
          <a:blip r:embed="rId9">
            <a:alphaModFix/>
          </a:blip>
          <a:srcRect b="19257" l="29762" r="28986" t="1365"/>
          <a:stretch/>
        </p:blipFill>
        <p:spPr>
          <a:xfrm>
            <a:off x="5468050" y="3328387"/>
            <a:ext cx="1144117" cy="1290900"/>
          </a:xfrm>
          <a:prstGeom prst="rect">
            <a:avLst/>
          </a:prstGeom>
          <a:noFill/>
          <a:ln cap="flat" cmpd="sng" w="9525">
            <a:solidFill>
              <a:schemeClr val="lt1"/>
            </a:solidFill>
            <a:prstDash val="solid"/>
            <a:round/>
            <a:headEnd len="sm" w="sm" type="none"/>
            <a:tailEnd len="sm" w="sm" type="none"/>
          </a:ln>
        </p:spPr>
      </p:pic>
      <p:sp>
        <p:nvSpPr>
          <p:cNvPr id="96" name="Google Shape;96;p17"/>
          <p:cNvSpPr txBox="1"/>
          <p:nvPr/>
        </p:nvSpPr>
        <p:spPr>
          <a:xfrm>
            <a:off x="7161325" y="4262325"/>
            <a:ext cx="1839900" cy="7050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Clr>
                <a:schemeClr val="dk1"/>
              </a:buClr>
              <a:buSzPts val="1100"/>
              <a:buFont typeface="Arial"/>
              <a:buNone/>
            </a:pPr>
            <a:r>
              <a:rPr b="1" lang="en-GB" sz="1200">
                <a:solidFill>
                  <a:srgbClr val="F54996"/>
                </a:solidFill>
                <a:latin typeface="Barlow"/>
                <a:ea typeface="Barlow"/>
                <a:cs typeface="Barlow"/>
                <a:sym typeface="Barlow"/>
              </a:rPr>
              <a:t>TYPE/SHARE YOUR QUESTIONS/COMMENTS IN THE CHAT BOX</a:t>
            </a:r>
            <a:endParaRPr b="1" sz="2000">
              <a:solidFill>
                <a:srgbClr val="F54996"/>
              </a:solidFill>
              <a:latin typeface="Barlow"/>
              <a:ea typeface="Barlow"/>
              <a:cs typeface="Barlow"/>
              <a:sym typeface="Barlow"/>
            </a:endParaRPr>
          </a:p>
          <a:p>
            <a:pPr indent="0" lvl="0" marL="0" rtl="0" algn="r">
              <a:lnSpc>
                <a:spcPct val="110000"/>
              </a:lnSpc>
              <a:spcBef>
                <a:spcPts val="0"/>
              </a:spcBef>
              <a:spcAft>
                <a:spcPts val="0"/>
              </a:spcAft>
              <a:buNone/>
            </a:pPr>
            <a:r>
              <a:t/>
            </a:r>
            <a:endParaRPr sz="1800">
              <a:solidFill>
                <a:srgbClr val="F54996"/>
              </a:solidFill>
              <a:latin typeface="Barlow"/>
              <a:ea typeface="Barlow"/>
              <a:cs typeface="Barlow"/>
              <a:sym typeface="Barlow"/>
            </a:endParaRPr>
          </a:p>
          <a:p>
            <a:pPr indent="0" lvl="0" marL="0" rtl="0" algn="ctr">
              <a:lnSpc>
                <a:spcPct val="110000"/>
              </a:lnSpc>
              <a:spcBef>
                <a:spcPts val="0"/>
              </a:spcBef>
              <a:spcAft>
                <a:spcPts val="0"/>
              </a:spcAft>
              <a:buNone/>
            </a:pPr>
            <a:r>
              <a:t/>
            </a:r>
            <a:endParaRPr sz="800">
              <a:solidFill>
                <a:srgbClr val="F54996"/>
              </a:solidFill>
              <a:latin typeface="Barlow"/>
              <a:ea typeface="Barlow"/>
              <a:cs typeface="Barlow"/>
              <a:sym typeface="Barlow"/>
            </a:endParaRPr>
          </a:p>
          <a:p>
            <a:pPr indent="0" lvl="0" marL="0" rtl="0" algn="ctr">
              <a:lnSpc>
                <a:spcPct val="110000"/>
              </a:lnSpc>
              <a:spcBef>
                <a:spcPts val="0"/>
              </a:spcBef>
              <a:spcAft>
                <a:spcPts val="0"/>
              </a:spcAft>
              <a:buNone/>
            </a:pPr>
            <a:r>
              <a:rPr lang="en-GB" sz="800">
                <a:solidFill>
                  <a:srgbClr val="F54996"/>
                </a:solidFill>
                <a:latin typeface="Barlow"/>
                <a:ea typeface="Barlow"/>
                <a:cs typeface="Barlow"/>
                <a:sym typeface="Barlow"/>
              </a:rPr>
              <a:t> </a:t>
            </a:r>
            <a:endParaRPr sz="800">
              <a:solidFill>
                <a:srgbClr val="F54996"/>
              </a:solidFill>
              <a:latin typeface="Barlow"/>
              <a:ea typeface="Barlow"/>
              <a:cs typeface="Barlow"/>
              <a:sym typeface="Barlo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00" name="Shape 100"/>
        <p:cNvGrpSpPr/>
        <p:nvPr/>
      </p:nvGrpSpPr>
      <p:grpSpPr>
        <a:xfrm>
          <a:off x="0" y="0"/>
          <a:ext cx="0" cy="0"/>
          <a:chOff x="0" y="0"/>
          <a:chExt cx="0" cy="0"/>
        </a:xfrm>
      </p:grpSpPr>
      <p:sp>
        <p:nvSpPr>
          <p:cNvPr id="101" name="Google Shape;101;p18"/>
          <p:cNvSpPr txBox="1"/>
          <p:nvPr/>
        </p:nvSpPr>
        <p:spPr>
          <a:xfrm>
            <a:off x="378350" y="472900"/>
            <a:ext cx="7390800" cy="514500"/>
          </a:xfrm>
          <a:prstGeom prst="rect">
            <a:avLst/>
          </a:prstGeom>
          <a:noFill/>
          <a:ln>
            <a:noFill/>
          </a:ln>
        </p:spPr>
        <p:txBody>
          <a:bodyPr anchorCtr="0" anchor="t" bIns="0" lIns="0" spcFirstLastPara="1" rIns="0" wrap="square" tIns="0">
            <a:noAutofit/>
          </a:bodyPr>
          <a:lstStyle/>
          <a:p>
            <a:pPr indent="0" lvl="0" marL="0" rtl="0" algn="l">
              <a:lnSpc>
                <a:spcPct val="65000"/>
              </a:lnSpc>
              <a:spcBef>
                <a:spcPts val="0"/>
              </a:spcBef>
              <a:spcAft>
                <a:spcPts val="0"/>
              </a:spcAft>
              <a:buNone/>
            </a:pPr>
            <a:r>
              <a:rPr lang="en-GB" sz="3400">
                <a:latin typeface="Barlow ExtraBold"/>
                <a:ea typeface="Barlow ExtraBold"/>
                <a:cs typeface="Barlow ExtraBold"/>
                <a:sym typeface="Barlow ExtraBold"/>
              </a:rPr>
              <a:t>GAME DEVELOPMENT</a:t>
            </a:r>
            <a:endParaRPr sz="3400">
              <a:latin typeface="Barlow ExtraBold"/>
              <a:ea typeface="Barlow ExtraBold"/>
              <a:cs typeface="Barlow ExtraBold"/>
              <a:sym typeface="Barlow ExtraBold"/>
            </a:endParaRPr>
          </a:p>
        </p:txBody>
      </p:sp>
      <p:sp>
        <p:nvSpPr>
          <p:cNvPr id="102" name="Google Shape;102;p18"/>
          <p:cNvSpPr txBox="1"/>
          <p:nvPr/>
        </p:nvSpPr>
        <p:spPr>
          <a:xfrm>
            <a:off x="7202700" y="349200"/>
            <a:ext cx="1941300" cy="8262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GB" sz="1200">
                <a:solidFill>
                  <a:schemeClr val="dk1"/>
                </a:solidFill>
                <a:latin typeface="Barlow"/>
                <a:ea typeface="Barlow"/>
                <a:cs typeface="Barlow"/>
                <a:sym typeface="Barlow"/>
              </a:rPr>
              <a:t>Libraries and frameworks</a:t>
            </a:r>
            <a:endParaRPr sz="2000">
              <a:solidFill>
                <a:srgbClr val="F54996"/>
              </a:solidFill>
              <a:latin typeface="Barlow"/>
              <a:ea typeface="Barlow"/>
              <a:cs typeface="Barlow"/>
              <a:sym typeface="Barlow"/>
            </a:endParaRPr>
          </a:p>
          <a:p>
            <a:pPr indent="0" lvl="0" marL="0" rtl="0" algn="r">
              <a:lnSpc>
                <a:spcPct val="110000"/>
              </a:lnSpc>
              <a:spcBef>
                <a:spcPts val="0"/>
              </a:spcBef>
              <a:spcAft>
                <a:spcPts val="0"/>
              </a:spcAft>
              <a:buNone/>
            </a:pPr>
            <a:r>
              <a:t/>
            </a:r>
            <a:endParaRPr sz="1800">
              <a:solidFill>
                <a:srgbClr val="F54996"/>
              </a:solidFill>
              <a:latin typeface="Barlow"/>
              <a:ea typeface="Barlow"/>
              <a:cs typeface="Barlow"/>
              <a:sym typeface="Barlow"/>
            </a:endParaRPr>
          </a:p>
          <a:p>
            <a:pPr indent="0" lvl="0" marL="0" rtl="0" algn="ctr">
              <a:lnSpc>
                <a:spcPct val="110000"/>
              </a:lnSpc>
              <a:spcBef>
                <a:spcPts val="0"/>
              </a:spcBef>
              <a:spcAft>
                <a:spcPts val="0"/>
              </a:spcAft>
              <a:buNone/>
            </a:pPr>
            <a:r>
              <a:t/>
            </a:r>
            <a:endParaRPr sz="800">
              <a:solidFill>
                <a:srgbClr val="F54996"/>
              </a:solidFill>
              <a:latin typeface="Barlow"/>
              <a:ea typeface="Barlow"/>
              <a:cs typeface="Barlow"/>
              <a:sym typeface="Barlow"/>
            </a:endParaRPr>
          </a:p>
          <a:p>
            <a:pPr indent="0" lvl="0" marL="0" rtl="0" algn="ctr">
              <a:lnSpc>
                <a:spcPct val="110000"/>
              </a:lnSpc>
              <a:spcBef>
                <a:spcPts val="0"/>
              </a:spcBef>
              <a:spcAft>
                <a:spcPts val="0"/>
              </a:spcAft>
              <a:buNone/>
            </a:pPr>
            <a:r>
              <a:rPr lang="en-GB" sz="800">
                <a:solidFill>
                  <a:srgbClr val="F54996"/>
                </a:solidFill>
                <a:latin typeface="Barlow"/>
                <a:ea typeface="Barlow"/>
                <a:cs typeface="Barlow"/>
                <a:sym typeface="Barlow"/>
              </a:rPr>
              <a:t> </a:t>
            </a:r>
            <a:endParaRPr sz="800">
              <a:solidFill>
                <a:srgbClr val="F54996"/>
              </a:solidFill>
              <a:latin typeface="Barlow"/>
              <a:ea typeface="Barlow"/>
              <a:cs typeface="Barlow"/>
              <a:sym typeface="Barlow"/>
            </a:endParaRPr>
          </a:p>
        </p:txBody>
      </p:sp>
      <p:sp>
        <p:nvSpPr>
          <p:cNvPr id="103" name="Google Shape;103;p18"/>
          <p:cNvSpPr txBox="1"/>
          <p:nvPr/>
        </p:nvSpPr>
        <p:spPr>
          <a:xfrm>
            <a:off x="7327800" y="2502025"/>
            <a:ext cx="963000" cy="1290900"/>
          </a:xfrm>
          <a:prstGeom prst="rect">
            <a:avLst/>
          </a:prstGeom>
          <a:noFill/>
          <a:ln>
            <a:noFill/>
          </a:ln>
        </p:spPr>
        <p:txBody>
          <a:bodyPr anchorCtr="0" anchor="b" bIns="0" lIns="0" spcFirstLastPara="1" rIns="0" wrap="square" tIns="0">
            <a:noAutofit/>
          </a:bodyPr>
          <a:lstStyle/>
          <a:p>
            <a:pPr indent="0" lvl="0" marL="0" rtl="0" algn="l">
              <a:lnSpc>
                <a:spcPct val="110000"/>
              </a:lnSpc>
              <a:spcBef>
                <a:spcPts val="0"/>
              </a:spcBef>
              <a:spcAft>
                <a:spcPts val="0"/>
              </a:spcAft>
              <a:buClr>
                <a:schemeClr val="dk1"/>
              </a:buClr>
              <a:buSzPts val="1100"/>
              <a:buFont typeface="Arial"/>
              <a:buNone/>
            </a:pPr>
            <a:r>
              <a:rPr b="1" lang="en-GB" sz="1200">
                <a:latin typeface="Barlow"/>
                <a:ea typeface="Barlow"/>
                <a:cs typeface="Barlow"/>
                <a:sym typeface="Barlow"/>
              </a:rPr>
              <a:t>PYSOY</a:t>
            </a:r>
            <a:endParaRPr b="1" sz="1200">
              <a:latin typeface="Barlow"/>
              <a:ea typeface="Barlow"/>
              <a:cs typeface="Barlow"/>
              <a:sym typeface="Barlow"/>
            </a:endParaRPr>
          </a:p>
          <a:p>
            <a:pPr indent="0" lvl="0" marL="0" rtl="0" algn="l">
              <a:lnSpc>
                <a:spcPct val="110000"/>
              </a:lnSpc>
              <a:spcBef>
                <a:spcPts val="0"/>
              </a:spcBef>
              <a:spcAft>
                <a:spcPts val="0"/>
              </a:spcAft>
              <a:buClr>
                <a:schemeClr val="dk1"/>
              </a:buClr>
              <a:buSzPts val="1100"/>
              <a:buFont typeface="Arial"/>
              <a:buNone/>
            </a:pPr>
            <a:r>
              <a:t/>
            </a:r>
            <a:endParaRPr b="1" sz="1300">
              <a:latin typeface="Barlow"/>
              <a:ea typeface="Barlow"/>
              <a:cs typeface="Barlow"/>
              <a:sym typeface="Barlow"/>
            </a:endParaRPr>
          </a:p>
          <a:p>
            <a:pPr indent="0" lvl="0" marL="0" rtl="0" algn="l">
              <a:lnSpc>
                <a:spcPct val="110000"/>
              </a:lnSpc>
              <a:spcBef>
                <a:spcPts val="0"/>
              </a:spcBef>
              <a:spcAft>
                <a:spcPts val="0"/>
              </a:spcAft>
              <a:buClr>
                <a:schemeClr val="dk1"/>
              </a:buClr>
              <a:buSzPts val="1100"/>
              <a:buFont typeface="Arial"/>
              <a:buNone/>
            </a:pPr>
            <a:r>
              <a:rPr b="1" lang="en-GB" sz="1200">
                <a:latin typeface="Barlow"/>
                <a:ea typeface="Barlow"/>
                <a:cs typeface="Barlow"/>
                <a:sym typeface="Barlow"/>
              </a:rPr>
              <a:t>PYGAME</a:t>
            </a:r>
            <a:endParaRPr b="1" sz="1200">
              <a:latin typeface="Barlow"/>
              <a:ea typeface="Barlow"/>
              <a:cs typeface="Barlow"/>
              <a:sym typeface="Barlow"/>
            </a:endParaRPr>
          </a:p>
          <a:p>
            <a:pPr indent="0" lvl="0" marL="0" rtl="0" algn="l">
              <a:lnSpc>
                <a:spcPct val="110000"/>
              </a:lnSpc>
              <a:spcBef>
                <a:spcPts val="0"/>
              </a:spcBef>
              <a:spcAft>
                <a:spcPts val="0"/>
              </a:spcAft>
              <a:buClr>
                <a:schemeClr val="dk1"/>
              </a:buClr>
              <a:buSzPts val="1100"/>
              <a:buFont typeface="Arial"/>
              <a:buNone/>
            </a:pPr>
            <a:r>
              <a:t/>
            </a:r>
            <a:endParaRPr b="1" sz="1200">
              <a:latin typeface="Barlow"/>
              <a:ea typeface="Barlow"/>
              <a:cs typeface="Barlow"/>
              <a:sym typeface="Barlow"/>
            </a:endParaRPr>
          </a:p>
          <a:p>
            <a:pPr indent="0" lvl="0" marL="0" rtl="0" algn="l">
              <a:lnSpc>
                <a:spcPct val="110000"/>
              </a:lnSpc>
              <a:spcBef>
                <a:spcPts val="0"/>
              </a:spcBef>
              <a:spcAft>
                <a:spcPts val="0"/>
              </a:spcAft>
              <a:buClr>
                <a:schemeClr val="dk1"/>
              </a:buClr>
              <a:buSzPts val="1100"/>
              <a:buFont typeface="Arial"/>
              <a:buNone/>
            </a:pPr>
            <a:r>
              <a:rPr b="1" lang="en-GB" sz="1200">
                <a:latin typeface="Barlow"/>
                <a:ea typeface="Barlow"/>
                <a:cs typeface="Barlow"/>
                <a:sym typeface="Barlow"/>
              </a:rPr>
              <a:t>PANDA3D</a:t>
            </a:r>
            <a:endParaRPr b="1" sz="1200">
              <a:latin typeface="Barlow"/>
              <a:ea typeface="Barlow"/>
              <a:cs typeface="Barlow"/>
              <a:sym typeface="Barlow"/>
            </a:endParaRPr>
          </a:p>
          <a:p>
            <a:pPr indent="0" lvl="0" marL="0" rtl="0" algn="l">
              <a:lnSpc>
                <a:spcPct val="110000"/>
              </a:lnSpc>
              <a:spcBef>
                <a:spcPts val="0"/>
              </a:spcBef>
              <a:spcAft>
                <a:spcPts val="0"/>
              </a:spcAft>
              <a:buClr>
                <a:schemeClr val="dk1"/>
              </a:buClr>
              <a:buSzPts val="1100"/>
              <a:buFont typeface="Arial"/>
              <a:buNone/>
            </a:pPr>
            <a:r>
              <a:t/>
            </a:r>
            <a:endParaRPr sz="1200">
              <a:latin typeface="Barlow"/>
              <a:ea typeface="Barlow"/>
              <a:cs typeface="Barlow"/>
              <a:sym typeface="Barlow"/>
            </a:endParaRPr>
          </a:p>
        </p:txBody>
      </p:sp>
      <p:sp>
        <p:nvSpPr>
          <p:cNvPr id="104" name="Google Shape;104;p18"/>
          <p:cNvSpPr txBox="1"/>
          <p:nvPr/>
        </p:nvSpPr>
        <p:spPr>
          <a:xfrm>
            <a:off x="311200" y="1013200"/>
            <a:ext cx="5559900" cy="1717800"/>
          </a:xfrm>
          <a:prstGeom prst="rect">
            <a:avLst/>
          </a:prstGeom>
          <a:noFill/>
          <a:ln>
            <a:noFill/>
          </a:ln>
        </p:spPr>
        <p:txBody>
          <a:bodyPr anchorCtr="0" anchor="b" bIns="91425" lIns="91425" spcFirstLastPara="1" rIns="91425" wrap="square" tIns="91425">
            <a:noAutofit/>
          </a:bodyPr>
          <a:lstStyle/>
          <a:p>
            <a:pPr indent="0" lvl="0" marL="457200" rtl="0" algn="just">
              <a:lnSpc>
                <a:spcPct val="115000"/>
              </a:lnSpc>
              <a:spcBef>
                <a:spcPts val="0"/>
              </a:spcBef>
              <a:spcAft>
                <a:spcPts val="0"/>
              </a:spcAft>
              <a:buNone/>
            </a:pPr>
            <a:r>
              <a:t/>
            </a:r>
            <a:endParaRPr sz="1500">
              <a:solidFill>
                <a:srgbClr val="4A4A4A"/>
              </a:solidFill>
              <a:highlight>
                <a:schemeClr val="lt1"/>
              </a:highlight>
            </a:endParaRPr>
          </a:p>
          <a:p>
            <a:pPr indent="-317500" lvl="0" marL="457200" marR="0" rtl="0" algn="just">
              <a:lnSpc>
                <a:spcPct val="115000"/>
              </a:lnSpc>
              <a:spcBef>
                <a:spcPts val="1600"/>
              </a:spcBef>
              <a:spcAft>
                <a:spcPts val="0"/>
              </a:spcAft>
              <a:buSzPts val="1400"/>
              <a:buChar char="●"/>
            </a:pPr>
            <a:r>
              <a:rPr lang="en-GB" sz="1300">
                <a:solidFill>
                  <a:srgbClr val="222222"/>
                </a:solidFill>
                <a:highlight>
                  <a:srgbClr val="FFFFFF"/>
                </a:highlight>
                <a:latin typeface="Barlow"/>
                <a:ea typeface="Barlow"/>
                <a:cs typeface="Barlow"/>
                <a:sym typeface="Barlow"/>
              </a:rPr>
              <a:t>Python is also used in the development of </a:t>
            </a:r>
            <a:r>
              <a:rPr lang="en-GB" sz="1300">
                <a:solidFill>
                  <a:srgbClr val="222222"/>
                </a:solidFill>
                <a:highlight>
                  <a:srgbClr val="FFFFFF"/>
                </a:highlight>
                <a:uFill>
                  <a:noFill/>
                </a:uFill>
                <a:latin typeface="Barlow"/>
                <a:ea typeface="Barlow"/>
                <a:cs typeface="Barlow"/>
                <a:sym typeface="Barlow"/>
                <a:hlinkClick r:id="rId3"/>
              </a:rPr>
              <a:t>interactive games</a:t>
            </a:r>
            <a:r>
              <a:rPr lang="en-GB" sz="1300">
                <a:solidFill>
                  <a:srgbClr val="222222"/>
                </a:solidFill>
                <a:highlight>
                  <a:srgbClr val="FFFFFF"/>
                </a:highlight>
                <a:latin typeface="Barlow"/>
                <a:ea typeface="Barlow"/>
                <a:cs typeface="Barlow"/>
                <a:sym typeface="Barlow"/>
              </a:rPr>
              <a:t>. </a:t>
            </a:r>
            <a:endParaRPr sz="1300">
              <a:solidFill>
                <a:srgbClr val="222222"/>
              </a:solidFill>
              <a:highlight>
                <a:srgbClr val="FFFFFF"/>
              </a:highlight>
              <a:latin typeface="Barlow"/>
              <a:ea typeface="Barlow"/>
              <a:cs typeface="Barlow"/>
              <a:sym typeface="Barlow"/>
            </a:endParaRPr>
          </a:p>
          <a:p>
            <a:pPr indent="-317500" lvl="0" marL="457200" marR="0" rtl="0" algn="just">
              <a:lnSpc>
                <a:spcPct val="115000"/>
              </a:lnSpc>
              <a:spcBef>
                <a:spcPts val="0"/>
              </a:spcBef>
              <a:spcAft>
                <a:spcPts val="0"/>
              </a:spcAft>
              <a:buSzPts val="1400"/>
              <a:buChar char="●"/>
            </a:pPr>
            <a:r>
              <a:rPr lang="en-GB" sz="1300">
                <a:solidFill>
                  <a:srgbClr val="222222"/>
                </a:solidFill>
                <a:highlight>
                  <a:srgbClr val="FFFFFF"/>
                </a:highlight>
                <a:latin typeface="Barlow"/>
                <a:ea typeface="Barlow"/>
                <a:cs typeface="Barlow"/>
                <a:sym typeface="Barlow"/>
              </a:rPr>
              <a:t>There are libraries such as PySoy which is a 3D game engine and </a:t>
            </a:r>
            <a:r>
              <a:rPr lang="en-GB" sz="1300">
                <a:solidFill>
                  <a:srgbClr val="222222"/>
                </a:solidFill>
                <a:highlight>
                  <a:srgbClr val="FFFFFF"/>
                </a:highlight>
                <a:uFill>
                  <a:noFill/>
                </a:uFill>
                <a:latin typeface="Barlow"/>
                <a:ea typeface="Barlow"/>
                <a:cs typeface="Barlow"/>
                <a:sym typeface="Barlow"/>
                <a:hlinkClick r:id="rId4"/>
              </a:rPr>
              <a:t>PyGame</a:t>
            </a:r>
            <a:r>
              <a:rPr lang="en-GB" sz="1300">
                <a:solidFill>
                  <a:srgbClr val="222222"/>
                </a:solidFill>
                <a:highlight>
                  <a:srgbClr val="FFFFFF"/>
                </a:highlight>
                <a:latin typeface="Barlow"/>
                <a:ea typeface="Barlow"/>
                <a:cs typeface="Barlow"/>
                <a:sym typeface="Barlow"/>
              </a:rPr>
              <a:t> which provides functionality and a library for game development. </a:t>
            </a:r>
            <a:endParaRPr sz="1300">
              <a:solidFill>
                <a:srgbClr val="222222"/>
              </a:solidFill>
              <a:highlight>
                <a:srgbClr val="FFFFFF"/>
              </a:highlight>
              <a:latin typeface="Barlow"/>
              <a:ea typeface="Barlow"/>
              <a:cs typeface="Barlow"/>
              <a:sym typeface="Barlow"/>
            </a:endParaRPr>
          </a:p>
          <a:p>
            <a:pPr indent="-317500" lvl="0" marL="457200" marR="0" rtl="0" algn="just">
              <a:lnSpc>
                <a:spcPct val="115000"/>
              </a:lnSpc>
              <a:spcBef>
                <a:spcPts val="0"/>
              </a:spcBef>
              <a:spcAft>
                <a:spcPts val="0"/>
              </a:spcAft>
              <a:buSzPts val="1400"/>
              <a:buChar char="●"/>
            </a:pPr>
            <a:r>
              <a:rPr lang="en-GB" sz="1300">
                <a:solidFill>
                  <a:srgbClr val="222222"/>
                </a:solidFill>
                <a:highlight>
                  <a:srgbClr val="FFFFFF"/>
                </a:highlight>
                <a:latin typeface="Barlow"/>
                <a:ea typeface="Barlow"/>
                <a:cs typeface="Barlow"/>
                <a:sym typeface="Barlow"/>
              </a:rPr>
              <a:t>Gaming industry is a huge and lucrative and very creative sector in tech.</a:t>
            </a:r>
            <a:r>
              <a:rPr lang="en-GB" sz="1200">
                <a:solidFill>
                  <a:srgbClr val="4A4A4A"/>
                </a:solidFill>
                <a:highlight>
                  <a:schemeClr val="lt1"/>
                </a:highlight>
              </a:rPr>
              <a:t> </a:t>
            </a:r>
            <a:endParaRPr sz="1500">
              <a:solidFill>
                <a:srgbClr val="4A4A4A"/>
              </a:solidFill>
              <a:highlight>
                <a:schemeClr val="lt1"/>
              </a:highlight>
            </a:endParaRPr>
          </a:p>
        </p:txBody>
      </p:sp>
      <p:cxnSp>
        <p:nvCxnSpPr>
          <p:cNvPr id="105" name="Google Shape;105;p18"/>
          <p:cNvCxnSpPr/>
          <p:nvPr/>
        </p:nvCxnSpPr>
        <p:spPr>
          <a:xfrm>
            <a:off x="6969900" y="349200"/>
            <a:ext cx="26700" cy="4445100"/>
          </a:xfrm>
          <a:prstGeom prst="straightConnector1">
            <a:avLst/>
          </a:prstGeom>
          <a:noFill/>
          <a:ln cap="flat" cmpd="sng" w="28575">
            <a:solidFill>
              <a:srgbClr val="4A4A4A"/>
            </a:solidFill>
            <a:prstDash val="solid"/>
            <a:round/>
            <a:headEnd len="med" w="med" type="none"/>
            <a:tailEnd len="med" w="med" type="none"/>
          </a:ln>
        </p:spPr>
      </p:cxnSp>
      <p:sp>
        <p:nvSpPr>
          <p:cNvPr id="106" name="Google Shape;106;p18"/>
          <p:cNvSpPr txBox="1"/>
          <p:nvPr/>
        </p:nvSpPr>
        <p:spPr>
          <a:xfrm>
            <a:off x="461875" y="2634738"/>
            <a:ext cx="2133000" cy="3384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None/>
            </a:pPr>
            <a:r>
              <a:rPr b="1" lang="en-GB" sz="1600">
                <a:latin typeface="Barlow"/>
                <a:ea typeface="Barlow"/>
                <a:cs typeface="Barlow"/>
                <a:sym typeface="Barlow"/>
              </a:rPr>
              <a:t>REAL EXAMPLES</a:t>
            </a:r>
            <a:endParaRPr b="1" sz="1600">
              <a:solidFill>
                <a:srgbClr val="000000"/>
              </a:solidFill>
              <a:latin typeface="Barlow"/>
              <a:ea typeface="Barlow"/>
              <a:cs typeface="Barlow"/>
              <a:sym typeface="Barlow"/>
            </a:endParaRPr>
          </a:p>
          <a:p>
            <a:pPr indent="0" lvl="0" marL="0" rtl="0" algn="l">
              <a:lnSpc>
                <a:spcPct val="110000"/>
              </a:lnSpc>
              <a:spcBef>
                <a:spcPts val="0"/>
              </a:spcBef>
              <a:spcAft>
                <a:spcPts val="0"/>
              </a:spcAft>
              <a:buClr>
                <a:srgbClr val="000000"/>
              </a:buClr>
              <a:buSzPts val="1100"/>
              <a:buFont typeface="Arial"/>
              <a:buNone/>
            </a:pPr>
            <a:r>
              <a:t/>
            </a:r>
            <a:endParaRPr sz="1300">
              <a:latin typeface="Barlow"/>
              <a:ea typeface="Barlow"/>
              <a:cs typeface="Barlow"/>
              <a:sym typeface="Barlow"/>
            </a:endParaRPr>
          </a:p>
        </p:txBody>
      </p:sp>
      <p:pic>
        <p:nvPicPr>
          <p:cNvPr id="107" name="Google Shape;107;p18"/>
          <p:cNvPicPr preferRelativeResize="0"/>
          <p:nvPr/>
        </p:nvPicPr>
        <p:blipFill>
          <a:blip r:embed="rId5">
            <a:alphaModFix/>
          </a:blip>
          <a:stretch>
            <a:fillRect/>
          </a:stretch>
        </p:blipFill>
        <p:spPr>
          <a:xfrm>
            <a:off x="7202697" y="914527"/>
            <a:ext cx="1399076" cy="1464172"/>
          </a:xfrm>
          <a:prstGeom prst="rect">
            <a:avLst/>
          </a:prstGeom>
          <a:noFill/>
          <a:ln>
            <a:noFill/>
          </a:ln>
        </p:spPr>
      </p:pic>
      <p:pic>
        <p:nvPicPr>
          <p:cNvPr id="108" name="Google Shape;108;p18"/>
          <p:cNvPicPr preferRelativeResize="0"/>
          <p:nvPr/>
        </p:nvPicPr>
        <p:blipFill rotWithShape="1">
          <a:blip r:embed="rId6">
            <a:alphaModFix/>
          </a:blip>
          <a:srcRect b="0" l="0" r="13718" t="0"/>
          <a:stretch/>
        </p:blipFill>
        <p:spPr>
          <a:xfrm>
            <a:off x="2571725" y="3141200"/>
            <a:ext cx="2249476" cy="1464175"/>
          </a:xfrm>
          <a:prstGeom prst="rect">
            <a:avLst/>
          </a:prstGeom>
          <a:noFill/>
          <a:ln>
            <a:noFill/>
          </a:ln>
        </p:spPr>
      </p:pic>
      <p:pic>
        <p:nvPicPr>
          <p:cNvPr id="109" name="Google Shape;109;p18"/>
          <p:cNvPicPr preferRelativeResize="0"/>
          <p:nvPr/>
        </p:nvPicPr>
        <p:blipFill>
          <a:blip r:embed="rId7">
            <a:alphaModFix/>
          </a:blip>
          <a:stretch>
            <a:fillRect/>
          </a:stretch>
        </p:blipFill>
        <p:spPr>
          <a:xfrm>
            <a:off x="461875" y="3141200"/>
            <a:ext cx="1980259" cy="1464175"/>
          </a:xfrm>
          <a:prstGeom prst="rect">
            <a:avLst/>
          </a:prstGeom>
          <a:noFill/>
          <a:ln>
            <a:noFill/>
          </a:ln>
        </p:spPr>
      </p:pic>
      <p:pic>
        <p:nvPicPr>
          <p:cNvPr id="110" name="Google Shape;110;p18"/>
          <p:cNvPicPr preferRelativeResize="0"/>
          <p:nvPr/>
        </p:nvPicPr>
        <p:blipFill rotWithShape="1">
          <a:blip r:embed="rId8">
            <a:alphaModFix/>
          </a:blip>
          <a:srcRect b="36995" l="0" r="0" t="0"/>
          <a:stretch/>
        </p:blipFill>
        <p:spPr>
          <a:xfrm>
            <a:off x="4950800" y="3141200"/>
            <a:ext cx="1636550" cy="1464175"/>
          </a:xfrm>
          <a:prstGeom prst="rect">
            <a:avLst/>
          </a:prstGeom>
          <a:noFill/>
          <a:ln>
            <a:noFill/>
          </a:ln>
        </p:spPr>
      </p:pic>
      <p:pic>
        <p:nvPicPr>
          <p:cNvPr id="111" name="Google Shape;111;p18"/>
          <p:cNvPicPr preferRelativeResize="0"/>
          <p:nvPr/>
        </p:nvPicPr>
        <p:blipFill rotWithShape="1">
          <a:blip r:embed="rId9">
            <a:alphaModFix/>
          </a:blip>
          <a:srcRect b="0" l="0" r="0" t="0"/>
          <a:stretch/>
        </p:blipFill>
        <p:spPr>
          <a:xfrm rot="5400000">
            <a:off x="7205500" y="3913451"/>
            <a:ext cx="338299" cy="343901"/>
          </a:xfrm>
          <a:prstGeom prst="rect">
            <a:avLst/>
          </a:prstGeom>
          <a:noFill/>
          <a:ln>
            <a:noFill/>
          </a:ln>
        </p:spPr>
      </p:pic>
      <p:sp>
        <p:nvSpPr>
          <p:cNvPr id="112" name="Google Shape;112;p18"/>
          <p:cNvSpPr txBox="1"/>
          <p:nvPr/>
        </p:nvSpPr>
        <p:spPr>
          <a:xfrm>
            <a:off x="7161325" y="4262325"/>
            <a:ext cx="1839900" cy="7050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Clr>
                <a:schemeClr val="dk1"/>
              </a:buClr>
              <a:buSzPts val="1100"/>
              <a:buFont typeface="Arial"/>
              <a:buNone/>
            </a:pPr>
            <a:r>
              <a:rPr b="1" lang="en-GB" sz="1200">
                <a:solidFill>
                  <a:srgbClr val="F54996"/>
                </a:solidFill>
                <a:latin typeface="Barlow"/>
                <a:ea typeface="Barlow"/>
                <a:cs typeface="Barlow"/>
                <a:sym typeface="Barlow"/>
              </a:rPr>
              <a:t>TYPE/SHARE YOUR QUESTIONS/COMMENTS IN THE CHAT BOX</a:t>
            </a:r>
            <a:endParaRPr b="1" sz="2000">
              <a:solidFill>
                <a:srgbClr val="F54996"/>
              </a:solidFill>
              <a:latin typeface="Barlow"/>
              <a:ea typeface="Barlow"/>
              <a:cs typeface="Barlow"/>
              <a:sym typeface="Barlow"/>
            </a:endParaRPr>
          </a:p>
          <a:p>
            <a:pPr indent="0" lvl="0" marL="0" rtl="0" algn="r">
              <a:lnSpc>
                <a:spcPct val="110000"/>
              </a:lnSpc>
              <a:spcBef>
                <a:spcPts val="0"/>
              </a:spcBef>
              <a:spcAft>
                <a:spcPts val="0"/>
              </a:spcAft>
              <a:buNone/>
            </a:pPr>
            <a:r>
              <a:t/>
            </a:r>
            <a:endParaRPr sz="1800">
              <a:solidFill>
                <a:srgbClr val="F54996"/>
              </a:solidFill>
              <a:latin typeface="Barlow"/>
              <a:ea typeface="Barlow"/>
              <a:cs typeface="Barlow"/>
              <a:sym typeface="Barlow"/>
            </a:endParaRPr>
          </a:p>
          <a:p>
            <a:pPr indent="0" lvl="0" marL="0" rtl="0" algn="ctr">
              <a:lnSpc>
                <a:spcPct val="110000"/>
              </a:lnSpc>
              <a:spcBef>
                <a:spcPts val="0"/>
              </a:spcBef>
              <a:spcAft>
                <a:spcPts val="0"/>
              </a:spcAft>
              <a:buNone/>
            </a:pPr>
            <a:r>
              <a:t/>
            </a:r>
            <a:endParaRPr sz="800">
              <a:solidFill>
                <a:srgbClr val="F54996"/>
              </a:solidFill>
              <a:latin typeface="Barlow"/>
              <a:ea typeface="Barlow"/>
              <a:cs typeface="Barlow"/>
              <a:sym typeface="Barlow"/>
            </a:endParaRPr>
          </a:p>
          <a:p>
            <a:pPr indent="0" lvl="0" marL="0" rtl="0" algn="ctr">
              <a:lnSpc>
                <a:spcPct val="110000"/>
              </a:lnSpc>
              <a:spcBef>
                <a:spcPts val="0"/>
              </a:spcBef>
              <a:spcAft>
                <a:spcPts val="0"/>
              </a:spcAft>
              <a:buNone/>
            </a:pPr>
            <a:r>
              <a:rPr lang="en-GB" sz="800">
                <a:solidFill>
                  <a:srgbClr val="F54996"/>
                </a:solidFill>
                <a:latin typeface="Barlow"/>
                <a:ea typeface="Barlow"/>
                <a:cs typeface="Barlow"/>
                <a:sym typeface="Barlow"/>
              </a:rPr>
              <a:t> </a:t>
            </a:r>
            <a:endParaRPr sz="800">
              <a:solidFill>
                <a:srgbClr val="F54996"/>
              </a:solidFill>
              <a:latin typeface="Barlow"/>
              <a:ea typeface="Barlow"/>
              <a:cs typeface="Barlow"/>
              <a:sym typeface="Barlo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16" name="Shape 116"/>
        <p:cNvGrpSpPr/>
        <p:nvPr/>
      </p:nvGrpSpPr>
      <p:grpSpPr>
        <a:xfrm>
          <a:off x="0" y="0"/>
          <a:ext cx="0" cy="0"/>
          <a:chOff x="0" y="0"/>
          <a:chExt cx="0" cy="0"/>
        </a:xfrm>
      </p:grpSpPr>
      <p:sp>
        <p:nvSpPr>
          <p:cNvPr id="117" name="Google Shape;117;p19"/>
          <p:cNvSpPr txBox="1"/>
          <p:nvPr/>
        </p:nvSpPr>
        <p:spPr>
          <a:xfrm>
            <a:off x="378350" y="472900"/>
            <a:ext cx="7390800" cy="514500"/>
          </a:xfrm>
          <a:prstGeom prst="rect">
            <a:avLst/>
          </a:prstGeom>
          <a:noFill/>
          <a:ln>
            <a:noFill/>
          </a:ln>
        </p:spPr>
        <p:txBody>
          <a:bodyPr anchorCtr="0" anchor="t" bIns="0" lIns="0" spcFirstLastPara="1" rIns="0" wrap="square" tIns="0">
            <a:noAutofit/>
          </a:bodyPr>
          <a:lstStyle/>
          <a:p>
            <a:pPr indent="0" lvl="0" marL="0" rtl="0" algn="l">
              <a:lnSpc>
                <a:spcPct val="65000"/>
              </a:lnSpc>
              <a:spcBef>
                <a:spcPts val="0"/>
              </a:spcBef>
              <a:spcAft>
                <a:spcPts val="0"/>
              </a:spcAft>
              <a:buNone/>
            </a:pPr>
            <a:r>
              <a:rPr lang="en-GB" sz="3400">
                <a:latin typeface="Barlow ExtraBold"/>
                <a:ea typeface="Barlow ExtraBold"/>
                <a:cs typeface="Barlow ExtraBold"/>
                <a:sym typeface="Barlow ExtraBold"/>
              </a:rPr>
              <a:t>MACHINE LEARNING &amp; AI</a:t>
            </a:r>
            <a:endParaRPr sz="3400">
              <a:latin typeface="Barlow ExtraBold"/>
              <a:ea typeface="Barlow ExtraBold"/>
              <a:cs typeface="Barlow ExtraBold"/>
              <a:sym typeface="Barlow ExtraBold"/>
            </a:endParaRPr>
          </a:p>
        </p:txBody>
      </p:sp>
      <p:sp>
        <p:nvSpPr>
          <p:cNvPr id="118" name="Google Shape;118;p19"/>
          <p:cNvSpPr txBox="1"/>
          <p:nvPr/>
        </p:nvSpPr>
        <p:spPr>
          <a:xfrm>
            <a:off x="7202700" y="349200"/>
            <a:ext cx="1941300" cy="4257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GB" sz="1200">
                <a:solidFill>
                  <a:schemeClr val="dk1"/>
                </a:solidFill>
                <a:latin typeface="Barlow"/>
                <a:ea typeface="Barlow"/>
                <a:cs typeface="Barlow"/>
                <a:sym typeface="Barlow"/>
              </a:rPr>
              <a:t>Libraries and frameworks</a:t>
            </a:r>
            <a:endParaRPr sz="2000">
              <a:solidFill>
                <a:srgbClr val="F54996"/>
              </a:solidFill>
              <a:latin typeface="Barlow"/>
              <a:ea typeface="Barlow"/>
              <a:cs typeface="Barlow"/>
              <a:sym typeface="Barlow"/>
            </a:endParaRPr>
          </a:p>
          <a:p>
            <a:pPr indent="0" lvl="0" marL="0" rtl="0" algn="r">
              <a:lnSpc>
                <a:spcPct val="110000"/>
              </a:lnSpc>
              <a:spcBef>
                <a:spcPts val="0"/>
              </a:spcBef>
              <a:spcAft>
                <a:spcPts val="0"/>
              </a:spcAft>
              <a:buNone/>
            </a:pPr>
            <a:r>
              <a:t/>
            </a:r>
            <a:endParaRPr sz="1800">
              <a:solidFill>
                <a:srgbClr val="F54996"/>
              </a:solidFill>
              <a:latin typeface="Barlow"/>
              <a:ea typeface="Barlow"/>
              <a:cs typeface="Barlow"/>
              <a:sym typeface="Barlow"/>
            </a:endParaRPr>
          </a:p>
          <a:p>
            <a:pPr indent="0" lvl="0" marL="0" rtl="0" algn="ctr">
              <a:lnSpc>
                <a:spcPct val="110000"/>
              </a:lnSpc>
              <a:spcBef>
                <a:spcPts val="0"/>
              </a:spcBef>
              <a:spcAft>
                <a:spcPts val="0"/>
              </a:spcAft>
              <a:buNone/>
            </a:pPr>
            <a:r>
              <a:t/>
            </a:r>
            <a:endParaRPr sz="800">
              <a:solidFill>
                <a:srgbClr val="F54996"/>
              </a:solidFill>
              <a:latin typeface="Barlow"/>
              <a:ea typeface="Barlow"/>
              <a:cs typeface="Barlow"/>
              <a:sym typeface="Barlow"/>
            </a:endParaRPr>
          </a:p>
          <a:p>
            <a:pPr indent="0" lvl="0" marL="0" rtl="0" algn="ctr">
              <a:lnSpc>
                <a:spcPct val="110000"/>
              </a:lnSpc>
              <a:spcBef>
                <a:spcPts val="0"/>
              </a:spcBef>
              <a:spcAft>
                <a:spcPts val="0"/>
              </a:spcAft>
              <a:buNone/>
            </a:pPr>
            <a:r>
              <a:rPr lang="en-GB" sz="800">
                <a:solidFill>
                  <a:srgbClr val="F54996"/>
                </a:solidFill>
                <a:latin typeface="Barlow"/>
                <a:ea typeface="Barlow"/>
                <a:cs typeface="Barlow"/>
                <a:sym typeface="Barlow"/>
              </a:rPr>
              <a:t> </a:t>
            </a:r>
            <a:endParaRPr sz="800">
              <a:solidFill>
                <a:srgbClr val="F54996"/>
              </a:solidFill>
              <a:latin typeface="Barlow"/>
              <a:ea typeface="Barlow"/>
              <a:cs typeface="Barlow"/>
              <a:sym typeface="Barlow"/>
            </a:endParaRPr>
          </a:p>
        </p:txBody>
      </p:sp>
      <p:sp>
        <p:nvSpPr>
          <p:cNvPr id="119" name="Google Shape;119;p19"/>
          <p:cNvSpPr txBox="1"/>
          <p:nvPr/>
        </p:nvSpPr>
        <p:spPr>
          <a:xfrm>
            <a:off x="7336600" y="2670400"/>
            <a:ext cx="1144200" cy="1290900"/>
          </a:xfrm>
          <a:prstGeom prst="rect">
            <a:avLst/>
          </a:prstGeom>
          <a:noFill/>
          <a:ln>
            <a:noFill/>
          </a:ln>
        </p:spPr>
        <p:txBody>
          <a:bodyPr anchorCtr="0" anchor="b" bIns="0" lIns="0" spcFirstLastPara="1" rIns="0" wrap="square" tIns="0">
            <a:noAutofit/>
          </a:bodyPr>
          <a:lstStyle/>
          <a:p>
            <a:pPr indent="0" lvl="0" marL="0" rtl="0" algn="l">
              <a:lnSpc>
                <a:spcPct val="110000"/>
              </a:lnSpc>
              <a:spcBef>
                <a:spcPts val="0"/>
              </a:spcBef>
              <a:spcAft>
                <a:spcPts val="0"/>
              </a:spcAft>
              <a:buClr>
                <a:schemeClr val="dk1"/>
              </a:buClr>
              <a:buSzPts val="1100"/>
              <a:buFont typeface="Arial"/>
              <a:buNone/>
            </a:pPr>
            <a:r>
              <a:rPr b="1" lang="en-GB" sz="1200">
                <a:latin typeface="Barlow"/>
                <a:ea typeface="Barlow"/>
                <a:cs typeface="Barlow"/>
                <a:sym typeface="Barlow"/>
              </a:rPr>
              <a:t>PANDAS</a:t>
            </a:r>
            <a:endParaRPr b="1" sz="1200">
              <a:latin typeface="Barlow"/>
              <a:ea typeface="Barlow"/>
              <a:cs typeface="Barlow"/>
              <a:sym typeface="Barlow"/>
            </a:endParaRPr>
          </a:p>
          <a:p>
            <a:pPr indent="0" lvl="0" marL="0" rtl="0" algn="l">
              <a:lnSpc>
                <a:spcPct val="110000"/>
              </a:lnSpc>
              <a:spcBef>
                <a:spcPts val="0"/>
              </a:spcBef>
              <a:spcAft>
                <a:spcPts val="0"/>
              </a:spcAft>
              <a:buClr>
                <a:schemeClr val="dk1"/>
              </a:buClr>
              <a:buSzPts val="1100"/>
              <a:buFont typeface="Arial"/>
              <a:buNone/>
            </a:pPr>
            <a:r>
              <a:t/>
            </a:r>
            <a:endParaRPr b="1" sz="1300">
              <a:latin typeface="Barlow"/>
              <a:ea typeface="Barlow"/>
              <a:cs typeface="Barlow"/>
              <a:sym typeface="Barlow"/>
            </a:endParaRPr>
          </a:p>
          <a:p>
            <a:pPr indent="0" lvl="0" marL="0" rtl="0" algn="l">
              <a:lnSpc>
                <a:spcPct val="110000"/>
              </a:lnSpc>
              <a:spcBef>
                <a:spcPts val="0"/>
              </a:spcBef>
              <a:spcAft>
                <a:spcPts val="0"/>
              </a:spcAft>
              <a:buClr>
                <a:schemeClr val="dk1"/>
              </a:buClr>
              <a:buSzPts val="1100"/>
              <a:buFont typeface="Arial"/>
              <a:buNone/>
            </a:pPr>
            <a:r>
              <a:rPr b="1" lang="en-GB" sz="1200">
                <a:latin typeface="Barlow"/>
                <a:ea typeface="Barlow"/>
                <a:cs typeface="Barlow"/>
                <a:sym typeface="Barlow"/>
              </a:rPr>
              <a:t>NUMPY</a:t>
            </a:r>
            <a:endParaRPr b="1" sz="1200">
              <a:latin typeface="Barlow"/>
              <a:ea typeface="Barlow"/>
              <a:cs typeface="Barlow"/>
              <a:sym typeface="Barlow"/>
            </a:endParaRPr>
          </a:p>
          <a:p>
            <a:pPr indent="0" lvl="0" marL="0" rtl="0" algn="l">
              <a:lnSpc>
                <a:spcPct val="110000"/>
              </a:lnSpc>
              <a:spcBef>
                <a:spcPts val="0"/>
              </a:spcBef>
              <a:spcAft>
                <a:spcPts val="0"/>
              </a:spcAft>
              <a:buClr>
                <a:schemeClr val="dk1"/>
              </a:buClr>
              <a:buSzPts val="1100"/>
              <a:buFont typeface="Arial"/>
              <a:buNone/>
            </a:pPr>
            <a:r>
              <a:t/>
            </a:r>
            <a:endParaRPr b="1" sz="1200">
              <a:latin typeface="Barlow"/>
              <a:ea typeface="Barlow"/>
              <a:cs typeface="Barlow"/>
              <a:sym typeface="Barlow"/>
            </a:endParaRPr>
          </a:p>
          <a:p>
            <a:pPr indent="0" lvl="0" marL="0" rtl="0" algn="l">
              <a:lnSpc>
                <a:spcPct val="110000"/>
              </a:lnSpc>
              <a:spcBef>
                <a:spcPts val="0"/>
              </a:spcBef>
              <a:spcAft>
                <a:spcPts val="0"/>
              </a:spcAft>
              <a:buClr>
                <a:schemeClr val="dk1"/>
              </a:buClr>
              <a:buSzPts val="1100"/>
              <a:buFont typeface="Arial"/>
              <a:buNone/>
            </a:pPr>
            <a:r>
              <a:rPr b="1" lang="en-GB" sz="1200">
                <a:latin typeface="Barlow"/>
                <a:ea typeface="Barlow"/>
                <a:cs typeface="Barlow"/>
                <a:sym typeface="Barlow"/>
              </a:rPr>
              <a:t>SCIKIT-LEARN</a:t>
            </a:r>
            <a:endParaRPr b="1" sz="1200">
              <a:latin typeface="Barlow"/>
              <a:ea typeface="Barlow"/>
              <a:cs typeface="Barlow"/>
              <a:sym typeface="Barlow"/>
            </a:endParaRPr>
          </a:p>
          <a:p>
            <a:pPr indent="0" lvl="0" marL="0" rtl="0" algn="l">
              <a:lnSpc>
                <a:spcPct val="110000"/>
              </a:lnSpc>
              <a:spcBef>
                <a:spcPts val="0"/>
              </a:spcBef>
              <a:spcAft>
                <a:spcPts val="0"/>
              </a:spcAft>
              <a:buClr>
                <a:schemeClr val="dk1"/>
              </a:buClr>
              <a:buSzPts val="1100"/>
              <a:buFont typeface="Arial"/>
              <a:buNone/>
            </a:pPr>
            <a:r>
              <a:t/>
            </a:r>
            <a:endParaRPr sz="1200">
              <a:latin typeface="Barlow"/>
              <a:ea typeface="Barlow"/>
              <a:cs typeface="Barlow"/>
              <a:sym typeface="Barlow"/>
            </a:endParaRPr>
          </a:p>
        </p:txBody>
      </p:sp>
      <p:sp>
        <p:nvSpPr>
          <p:cNvPr id="120" name="Google Shape;120;p19"/>
          <p:cNvSpPr txBox="1"/>
          <p:nvPr/>
        </p:nvSpPr>
        <p:spPr>
          <a:xfrm>
            <a:off x="311200" y="1013200"/>
            <a:ext cx="5559900" cy="1717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sz="1000">
              <a:solidFill>
                <a:srgbClr val="222222"/>
              </a:solidFill>
              <a:highlight>
                <a:srgbClr val="FFFFFF"/>
              </a:highlight>
              <a:latin typeface="Barlow"/>
              <a:ea typeface="Barlow"/>
              <a:cs typeface="Barlow"/>
              <a:sym typeface="Barlow"/>
            </a:endParaRPr>
          </a:p>
          <a:p>
            <a:pPr indent="0" lvl="0" marL="0" rtl="0" algn="l">
              <a:spcBef>
                <a:spcPts val="0"/>
              </a:spcBef>
              <a:spcAft>
                <a:spcPts val="0"/>
              </a:spcAft>
              <a:buNone/>
            </a:pPr>
            <a:r>
              <a:t/>
            </a:r>
            <a:endParaRPr sz="1000">
              <a:solidFill>
                <a:srgbClr val="222222"/>
              </a:solidFill>
              <a:highlight>
                <a:srgbClr val="FFFFFF"/>
              </a:highlight>
              <a:latin typeface="Barlow"/>
              <a:ea typeface="Barlow"/>
              <a:cs typeface="Barlow"/>
              <a:sym typeface="Barlow"/>
            </a:endParaRPr>
          </a:p>
          <a:p>
            <a:pPr indent="0" lvl="0" marL="0" rtl="0" algn="l">
              <a:spcBef>
                <a:spcPts val="0"/>
              </a:spcBef>
              <a:spcAft>
                <a:spcPts val="0"/>
              </a:spcAft>
              <a:buNone/>
            </a:pPr>
            <a:r>
              <a:t/>
            </a:r>
            <a:endParaRPr sz="1000">
              <a:solidFill>
                <a:srgbClr val="222222"/>
              </a:solidFill>
              <a:highlight>
                <a:srgbClr val="FFFFFF"/>
              </a:highlight>
              <a:latin typeface="Barlow"/>
              <a:ea typeface="Barlow"/>
              <a:cs typeface="Barlow"/>
              <a:sym typeface="Barlow"/>
            </a:endParaRPr>
          </a:p>
          <a:p>
            <a:pPr indent="0" lvl="0" marL="457200" rtl="0" algn="just">
              <a:lnSpc>
                <a:spcPct val="115000"/>
              </a:lnSpc>
              <a:spcBef>
                <a:spcPts val="0"/>
              </a:spcBef>
              <a:spcAft>
                <a:spcPts val="0"/>
              </a:spcAft>
              <a:buNone/>
            </a:pPr>
            <a:r>
              <a:t/>
            </a:r>
            <a:endParaRPr sz="1500">
              <a:solidFill>
                <a:srgbClr val="4A4A4A"/>
              </a:solidFill>
              <a:highlight>
                <a:schemeClr val="lt1"/>
              </a:highlight>
            </a:endParaRPr>
          </a:p>
          <a:p>
            <a:pPr indent="-317500" lvl="0" marL="457200" marR="0" rtl="0" algn="just">
              <a:lnSpc>
                <a:spcPct val="115000"/>
              </a:lnSpc>
              <a:spcBef>
                <a:spcPts val="1600"/>
              </a:spcBef>
              <a:spcAft>
                <a:spcPts val="0"/>
              </a:spcAft>
              <a:buSzPts val="1400"/>
              <a:buChar char="●"/>
            </a:pPr>
            <a:r>
              <a:rPr lang="en-GB" sz="1300">
                <a:solidFill>
                  <a:srgbClr val="222222"/>
                </a:solidFill>
                <a:highlight>
                  <a:srgbClr val="FFFFFF"/>
                </a:highlight>
                <a:uFill>
                  <a:noFill/>
                </a:uFill>
                <a:latin typeface="Barlow"/>
                <a:ea typeface="Barlow"/>
                <a:cs typeface="Barlow"/>
                <a:sym typeface="Barlow"/>
                <a:hlinkClick r:id="rId3"/>
              </a:rPr>
              <a:t>Machine Learning</a:t>
            </a:r>
            <a:r>
              <a:rPr lang="en-GB" sz="1300">
                <a:solidFill>
                  <a:srgbClr val="222222"/>
                </a:solidFill>
                <a:highlight>
                  <a:srgbClr val="FFFFFF"/>
                </a:highlight>
                <a:latin typeface="Barlow"/>
                <a:ea typeface="Barlow"/>
                <a:cs typeface="Barlow"/>
                <a:sym typeface="Barlow"/>
              </a:rPr>
              <a:t> and </a:t>
            </a:r>
            <a:r>
              <a:rPr lang="en-GB" sz="1300">
                <a:solidFill>
                  <a:srgbClr val="222222"/>
                </a:solidFill>
                <a:highlight>
                  <a:srgbClr val="FFFFFF"/>
                </a:highlight>
                <a:uFill>
                  <a:noFill/>
                </a:uFill>
                <a:latin typeface="Barlow"/>
                <a:ea typeface="Barlow"/>
                <a:cs typeface="Barlow"/>
                <a:sym typeface="Barlow"/>
                <a:hlinkClick r:id="rId4"/>
              </a:rPr>
              <a:t>Artificial Intelligence</a:t>
            </a:r>
            <a:r>
              <a:rPr lang="en-GB" sz="1300">
                <a:solidFill>
                  <a:srgbClr val="222222"/>
                </a:solidFill>
                <a:highlight>
                  <a:srgbClr val="FFFFFF"/>
                </a:highlight>
                <a:latin typeface="Barlow"/>
                <a:ea typeface="Barlow"/>
                <a:cs typeface="Barlow"/>
                <a:sym typeface="Barlow"/>
              </a:rPr>
              <a:t> are becoming more popular as they yield the most promising careers for the future. </a:t>
            </a:r>
            <a:endParaRPr sz="1300">
              <a:solidFill>
                <a:srgbClr val="222222"/>
              </a:solidFill>
              <a:highlight>
                <a:srgbClr val="FFFFFF"/>
              </a:highlight>
              <a:latin typeface="Barlow"/>
              <a:ea typeface="Barlow"/>
              <a:cs typeface="Barlow"/>
              <a:sym typeface="Barlow"/>
            </a:endParaRPr>
          </a:p>
          <a:p>
            <a:pPr indent="-317500" lvl="0" marL="457200" marR="0" rtl="0" algn="just">
              <a:lnSpc>
                <a:spcPct val="115000"/>
              </a:lnSpc>
              <a:spcBef>
                <a:spcPts val="0"/>
              </a:spcBef>
              <a:spcAft>
                <a:spcPts val="0"/>
              </a:spcAft>
              <a:buSzPts val="1400"/>
              <a:buChar char="●"/>
            </a:pPr>
            <a:r>
              <a:rPr lang="en-GB" sz="1300">
                <a:solidFill>
                  <a:srgbClr val="222222"/>
                </a:solidFill>
                <a:highlight>
                  <a:srgbClr val="FFFFFF"/>
                </a:highlight>
                <a:latin typeface="Barlow"/>
                <a:ea typeface="Barlow"/>
                <a:cs typeface="Barlow"/>
                <a:sym typeface="Barlow"/>
              </a:rPr>
              <a:t>We make the computer learn based on past experiences through the data stored or better yet, create algorithms which makes the computer learn by itself. </a:t>
            </a:r>
            <a:endParaRPr sz="1300">
              <a:solidFill>
                <a:srgbClr val="222222"/>
              </a:solidFill>
              <a:highlight>
                <a:srgbClr val="FFFFFF"/>
              </a:highlight>
              <a:latin typeface="Barlow"/>
              <a:ea typeface="Barlow"/>
              <a:cs typeface="Barlow"/>
              <a:sym typeface="Barlow"/>
            </a:endParaRPr>
          </a:p>
          <a:p>
            <a:pPr indent="-317500" lvl="0" marL="457200" marR="0" rtl="0" algn="just">
              <a:lnSpc>
                <a:spcPct val="115000"/>
              </a:lnSpc>
              <a:spcBef>
                <a:spcPts val="0"/>
              </a:spcBef>
              <a:spcAft>
                <a:spcPts val="0"/>
              </a:spcAft>
              <a:buSzPts val="1400"/>
              <a:buChar char="●"/>
            </a:pPr>
            <a:r>
              <a:rPr lang="en-GB" sz="1300">
                <a:solidFill>
                  <a:srgbClr val="222222"/>
                </a:solidFill>
                <a:highlight>
                  <a:srgbClr val="FFFFFF"/>
                </a:highlight>
                <a:latin typeface="Barlow"/>
                <a:ea typeface="Barlow"/>
                <a:cs typeface="Barlow"/>
                <a:sym typeface="Barlow"/>
              </a:rPr>
              <a:t>The programming language that mostly everyone chooses is  Python.</a:t>
            </a:r>
            <a:r>
              <a:rPr lang="en-GB" sz="1200">
                <a:solidFill>
                  <a:srgbClr val="4A4A4A"/>
                </a:solidFill>
                <a:highlight>
                  <a:schemeClr val="lt1"/>
                </a:highlight>
              </a:rPr>
              <a:t> </a:t>
            </a:r>
            <a:endParaRPr sz="1500">
              <a:solidFill>
                <a:srgbClr val="4A4A4A"/>
              </a:solidFill>
              <a:highlight>
                <a:schemeClr val="lt1"/>
              </a:highlight>
            </a:endParaRPr>
          </a:p>
        </p:txBody>
      </p:sp>
      <p:cxnSp>
        <p:nvCxnSpPr>
          <p:cNvPr id="121" name="Google Shape;121;p19"/>
          <p:cNvCxnSpPr/>
          <p:nvPr/>
        </p:nvCxnSpPr>
        <p:spPr>
          <a:xfrm>
            <a:off x="6969900" y="349200"/>
            <a:ext cx="26700" cy="4445100"/>
          </a:xfrm>
          <a:prstGeom prst="straightConnector1">
            <a:avLst/>
          </a:prstGeom>
          <a:noFill/>
          <a:ln cap="flat" cmpd="sng" w="28575">
            <a:solidFill>
              <a:srgbClr val="4A4A4A"/>
            </a:solidFill>
            <a:prstDash val="solid"/>
            <a:round/>
            <a:headEnd len="med" w="med" type="none"/>
            <a:tailEnd len="med" w="med" type="none"/>
          </a:ln>
        </p:spPr>
      </p:cxnSp>
      <p:sp>
        <p:nvSpPr>
          <p:cNvPr id="122" name="Google Shape;122;p19"/>
          <p:cNvSpPr txBox="1"/>
          <p:nvPr/>
        </p:nvSpPr>
        <p:spPr>
          <a:xfrm>
            <a:off x="805775" y="2802788"/>
            <a:ext cx="2133000" cy="3384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None/>
            </a:pPr>
            <a:r>
              <a:rPr b="1" lang="en-GB" sz="1600">
                <a:latin typeface="Barlow"/>
                <a:ea typeface="Barlow"/>
                <a:cs typeface="Barlow"/>
                <a:sym typeface="Barlow"/>
              </a:rPr>
              <a:t>REAL EXAMPLES</a:t>
            </a:r>
            <a:endParaRPr b="1" sz="1600">
              <a:solidFill>
                <a:srgbClr val="000000"/>
              </a:solidFill>
              <a:latin typeface="Barlow"/>
              <a:ea typeface="Barlow"/>
              <a:cs typeface="Barlow"/>
              <a:sym typeface="Barlow"/>
            </a:endParaRPr>
          </a:p>
          <a:p>
            <a:pPr indent="0" lvl="0" marL="0" rtl="0" algn="l">
              <a:lnSpc>
                <a:spcPct val="110000"/>
              </a:lnSpc>
              <a:spcBef>
                <a:spcPts val="0"/>
              </a:spcBef>
              <a:spcAft>
                <a:spcPts val="0"/>
              </a:spcAft>
              <a:buClr>
                <a:srgbClr val="000000"/>
              </a:buClr>
              <a:buSzPts val="1100"/>
              <a:buFont typeface="Arial"/>
              <a:buNone/>
            </a:pPr>
            <a:r>
              <a:t/>
            </a:r>
            <a:endParaRPr sz="1300">
              <a:latin typeface="Barlow"/>
              <a:ea typeface="Barlow"/>
              <a:cs typeface="Barlow"/>
              <a:sym typeface="Barlow"/>
            </a:endParaRPr>
          </a:p>
        </p:txBody>
      </p:sp>
      <p:pic>
        <p:nvPicPr>
          <p:cNvPr id="123" name="Google Shape;123;p19"/>
          <p:cNvPicPr preferRelativeResize="0"/>
          <p:nvPr/>
        </p:nvPicPr>
        <p:blipFill>
          <a:blip r:embed="rId5">
            <a:alphaModFix/>
          </a:blip>
          <a:stretch>
            <a:fillRect/>
          </a:stretch>
        </p:blipFill>
        <p:spPr>
          <a:xfrm>
            <a:off x="7260400" y="942411"/>
            <a:ext cx="1367850" cy="1367827"/>
          </a:xfrm>
          <a:prstGeom prst="rect">
            <a:avLst/>
          </a:prstGeom>
          <a:noFill/>
          <a:ln>
            <a:noFill/>
          </a:ln>
        </p:spPr>
      </p:pic>
      <p:pic>
        <p:nvPicPr>
          <p:cNvPr id="124" name="Google Shape;124;p19"/>
          <p:cNvPicPr preferRelativeResize="0"/>
          <p:nvPr/>
        </p:nvPicPr>
        <p:blipFill rotWithShape="1">
          <a:blip r:embed="rId6">
            <a:alphaModFix/>
          </a:blip>
          <a:srcRect b="0" l="45667" r="4274" t="9115"/>
          <a:stretch/>
        </p:blipFill>
        <p:spPr>
          <a:xfrm>
            <a:off x="838600" y="3167625"/>
            <a:ext cx="1367850" cy="1614275"/>
          </a:xfrm>
          <a:prstGeom prst="rect">
            <a:avLst/>
          </a:prstGeom>
          <a:noFill/>
          <a:ln cap="flat" cmpd="sng" w="9525">
            <a:solidFill>
              <a:schemeClr val="dk2"/>
            </a:solidFill>
            <a:prstDash val="solid"/>
            <a:round/>
            <a:headEnd len="sm" w="sm" type="none"/>
            <a:tailEnd len="sm" w="sm" type="none"/>
          </a:ln>
        </p:spPr>
      </p:pic>
      <p:sp>
        <p:nvSpPr>
          <p:cNvPr id="125" name="Google Shape;125;p19"/>
          <p:cNvSpPr txBox="1"/>
          <p:nvPr/>
        </p:nvSpPr>
        <p:spPr>
          <a:xfrm>
            <a:off x="692775" y="4808325"/>
            <a:ext cx="1710300" cy="3204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GB" sz="1100">
                <a:solidFill>
                  <a:srgbClr val="222222"/>
                </a:solidFill>
                <a:highlight>
                  <a:schemeClr val="lt1"/>
                </a:highlight>
                <a:latin typeface="Barlow"/>
                <a:ea typeface="Barlow"/>
                <a:cs typeface="Barlow"/>
                <a:sym typeface="Barlow"/>
              </a:rPr>
              <a:t>Online customer support</a:t>
            </a:r>
            <a:endParaRPr/>
          </a:p>
        </p:txBody>
      </p:sp>
      <p:pic>
        <p:nvPicPr>
          <p:cNvPr id="126" name="Google Shape;126;p19"/>
          <p:cNvPicPr preferRelativeResize="0"/>
          <p:nvPr/>
        </p:nvPicPr>
        <p:blipFill rotWithShape="1">
          <a:blip r:embed="rId7">
            <a:alphaModFix/>
          </a:blip>
          <a:srcRect b="0" l="11500" r="8633" t="0"/>
          <a:stretch/>
        </p:blipFill>
        <p:spPr>
          <a:xfrm>
            <a:off x="2656775" y="3167625"/>
            <a:ext cx="1289226" cy="1614276"/>
          </a:xfrm>
          <a:prstGeom prst="rect">
            <a:avLst/>
          </a:prstGeom>
          <a:noFill/>
          <a:ln>
            <a:noFill/>
          </a:ln>
        </p:spPr>
      </p:pic>
      <p:sp>
        <p:nvSpPr>
          <p:cNvPr id="127" name="Google Shape;127;p19"/>
          <p:cNvSpPr txBox="1"/>
          <p:nvPr/>
        </p:nvSpPr>
        <p:spPr>
          <a:xfrm>
            <a:off x="2656775" y="4808325"/>
            <a:ext cx="1710300" cy="3204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GB" sz="1100">
                <a:solidFill>
                  <a:srgbClr val="222222"/>
                </a:solidFill>
                <a:highlight>
                  <a:schemeClr val="lt1"/>
                </a:highlight>
                <a:latin typeface="Barlow"/>
                <a:ea typeface="Barlow"/>
                <a:cs typeface="Barlow"/>
                <a:sym typeface="Barlow"/>
              </a:rPr>
              <a:t>Face recognition</a:t>
            </a:r>
            <a:endParaRPr/>
          </a:p>
        </p:txBody>
      </p:sp>
      <p:pic>
        <p:nvPicPr>
          <p:cNvPr id="128" name="Google Shape;128;p19"/>
          <p:cNvPicPr preferRelativeResize="0"/>
          <p:nvPr/>
        </p:nvPicPr>
        <p:blipFill rotWithShape="1">
          <a:blip r:embed="rId8">
            <a:alphaModFix/>
          </a:blip>
          <a:srcRect b="0" l="0" r="25462" t="0"/>
          <a:stretch/>
        </p:blipFill>
        <p:spPr>
          <a:xfrm>
            <a:off x="4404700" y="3167625"/>
            <a:ext cx="2106503" cy="1614274"/>
          </a:xfrm>
          <a:prstGeom prst="rect">
            <a:avLst/>
          </a:prstGeom>
          <a:noFill/>
          <a:ln cap="flat" cmpd="sng" w="9525">
            <a:solidFill>
              <a:schemeClr val="dk2"/>
            </a:solidFill>
            <a:prstDash val="solid"/>
            <a:round/>
            <a:headEnd len="sm" w="sm" type="none"/>
            <a:tailEnd len="sm" w="sm" type="none"/>
          </a:ln>
        </p:spPr>
      </p:pic>
      <p:sp>
        <p:nvSpPr>
          <p:cNvPr id="129" name="Google Shape;129;p19"/>
          <p:cNvSpPr txBox="1"/>
          <p:nvPr/>
        </p:nvSpPr>
        <p:spPr>
          <a:xfrm>
            <a:off x="4396325" y="4808325"/>
            <a:ext cx="2106600" cy="3204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GB" sz="1100">
                <a:solidFill>
                  <a:srgbClr val="222222"/>
                </a:solidFill>
                <a:highlight>
                  <a:schemeClr val="lt1"/>
                </a:highlight>
                <a:latin typeface="Barlow"/>
                <a:ea typeface="Barlow"/>
                <a:cs typeface="Barlow"/>
                <a:sym typeface="Barlow"/>
              </a:rPr>
              <a:t>Product recommendations</a:t>
            </a:r>
            <a:endParaRPr/>
          </a:p>
        </p:txBody>
      </p:sp>
      <p:pic>
        <p:nvPicPr>
          <p:cNvPr id="130" name="Google Shape;130;p19"/>
          <p:cNvPicPr preferRelativeResize="0"/>
          <p:nvPr/>
        </p:nvPicPr>
        <p:blipFill rotWithShape="1">
          <a:blip r:embed="rId9">
            <a:alphaModFix/>
          </a:blip>
          <a:srcRect b="0" l="0" r="0" t="0"/>
          <a:stretch/>
        </p:blipFill>
        <p:spPr>
          <a:xfrm rot="5400000">
            <a:off x="7205500" y="3913451"/>
            <a:ext cx="338299" cy="343901"/>
          </a:xfrm>
          <a:prstGeom prst="rect">
            <a:avLst/>
          </a:prstGeom>
          <a:noFill/>
          <a:ln>
            <a:noFill/>
          </a:ln>
        </p:spPr>
      </p:pic>
      <p:sp>
        <p:nvSpPr>
          <p:cNvPr id="131" name="Google Shape;131;p19"/>
          <p:cNvSpPr txBox="1"/>
          <p:nvPr/>
        </p:nvSpPr>
        <p:spPr>
          <a:xfrm>
            <a:off x="7161325" y="4262325"/>
            <a:ext cx="1839900" cy="7050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Clr>
                <a:schemeClr val="dk1"/>
              </a:buClr>
              <a:buSzPts val="1100"/>
              <a:buFont typeface="Arial"/>
              <a:buNone/>
            </a:pPr>
            <a:r>
              <a:rPr b="1" lang="en-GB" sz="1200">
                <a:solidFill>
                  <a:srgbClr val="F54996"/>
                </a:solidFill>
                <a:latin typeface="Barlow"/>
                <a:ea typeface="Barlow"/>
                <a:cs typeface="Barlow"/>
                <a:sym typeface="Barlow"/>
              </a:rPr>
              <a:t>TYPE/SHARE YOUR QUESTIONS/COMMENTS IN THE CHAT BOX</a:t>
            </a:r>
            <a:endParaRPr b="1" sz="2000">
              <a:solidFill>
                <a:srgbClr val="F54996"/>
              </a:solidFill>
              <a:latin typeface="Barlow"/>
              <a:ea typeface="Barlow"/>
              <a:cs typeface="Barlow"/>
              <a:sym typeface="Barlow"/>
            </a:endParaRPr>
          </a:p>
          <a:p>
            <a:pPr indent="0" lvl="0" marL="0" rtl="0" algn="r">
              <a:lnSpc>
                <a:spcPct val="110000"/>
              </a:lnSpc>
              <a:spcBef>
                <a:spcPts val="0"/>
              </a:spcBef>
              <a:spcAft>
                <a:spcPts val="0"/>
              </a:spcAft>
              <a:buNone/>
            </a:pPr>
            <a:r>
              <a:t/>
            </a:r>
            <a:endParaRPr sz="1800">
              <a:solidFill>
                <a:srgbClr val="F54996"/>
              </a:solidFill>
              <a:latin typeface="Barlow"/>
              <a:ea typeface="Barlow"/>
              <a:cs typeface="Barlow"/>
              <a:sym typeface="Barlow"/>
            </a:endParaRPr>
          </a:p>
          <a:p>
            <a:pPr indent="0" lvl="0" marL="0" rtl="0" algn="ctr">
              <a:lnSpc>
                <a:spcPct val="110000"/>
              </a:lnSpc>
              <a:spcBef>
                <a:spcPts val="0"/>
              </a:spcBef>
              <a:spcAft>
                <a:spcPts val="0"/>
              </a:spcAft>
              <a:buNone/>
            </a:pPr>
            <a:r>
              <a:t/>
            </a:r>
            <a:endParaRPr sz="800">
              <a:solidFill>
                <a:srgbClr val="F54996"/>
              </a:solidFill>
              <a:latin typeface="Barlow"/>
              <a:ea typeface="Barlow"/>
              <a:cs typeface="Barlow"/>
              <a:sym typeface="Barlow"/>
            </a:endParaRPr>
          </a:p>
          <a:p>
            <a:pPr indent="0" lvl="0" marL="0" rtl="0" algn="ctr">
              <a:lnSpc>
                <a:spcPct val="110000"/>
              </a:lnSpc>
              <a:spcBef>
                <a:spcPts val="0"/>
              </a:spcBef>
              <a:spcAft>
                <a:spcPts val="0"/>
              </a:spcAft>
              <a:buNone/>
            </a:pPr>
            <a:r>
              <a:rPr lang="en-GB" sz="800">
                <a:solidFill>
                  <a:srgbClr val="F54996"/>
                </a:solidFill>
                <a:latin typeface="Barlow"/>
                <a:ea typeface="Barlow"/>
                <a:cs typeface="Barlow"/>
                <a:sym typeface="Barlow"/>
              </a:rPr>
              <a:t> </a:t>
            </a:r>
            <a:endParaRPr sz="800">
              <a:solidFill>
                <a:srgbClr val="F54996"/>
              </a:solidFill>
              <a:latin typeface="Barlow"/>
              <a:ea typeface="Barlow"/>
              <a:cs typeface="Barlow"/>
              <a:sym typeface="Barlo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35" name="Shape 135"/>
        <p:cNvGrpSpPr/>
        <p:nvPr/>
      </p:nvGrpSpPr>
      <p:grpSpPr>
        <a:xfrm>
          <a:off x="0" y="0"/>
          <a:ext cx="0" cy="0"/>
          <a:chOff x="0" y="0"/>
          <a:chExt cx="0" cy="0"/>
        </a:xfrm>
      </p:grpSpPr>
      <p:sp>
        <p:nvSpPr>
          <p:cNvPr id="136" name="Google Shape;136;p20"/>
          <p:cNvSpPr txBox="1"/>
          <p:nvPr/>
        </p:nvSpPr>
        <p:spPr>
          <a:xfrm>
            <a:off x="253100" y="349200"/>
            <a:ext cx="7390800" cy="514500"/>
          </a:xfrm>
          <a:prstGeom prst="rect">
            <a:avLst/>
          </a:prstGeom>
          <a:noFill/>
          <a:ln>
            <a:noFill/>
          </a:ln>
        </p:spPr>
        <p:txBody>
          <a:bodyPr anchorCtr="0" anchor="t" bIns="0" lIns="0" spcFirstLastPara="1" rIns="0" wrap="square" tIns="0">
            <a:noAutofit/>
          </a:bodyPr>
          <a:lstStyle/>
          <a:p>
            <a:pPr indent="0" lvl="0" marL="0" rtl="0" algn="l">
              <a:lnSpc>
                <a:spcPct val="65000"/>
              </a:lnSpc>
              <a:spcBef>
                <a:spcPts val="0"/>
              </a:spcBef>
              <a:spcAft>
                <a:spcPts val="0"/>
              </a:spcAft>
              <a:buNone/>
            </a:pPr>
            <a:r>
              <a:rPr lang="en-GB" sz="3400">
                <a:latin typeface="Barlow ExtraBold"/>
                <a:ea typeface="Barlow ExtraBold"/>
                <a:cs typeface="Barlow ExtraBold"/>
                <a:sym typeface="Barlow ExtraBold"/>
              </a:rPr>
              <a:t>DATA SCIENCE &amp; VISUALISATION</a:t>
            </a:r>
            <a:endParaRPr sz="3400">
              <a:latin typeface="Barlow ExtraBold"/>
              <a:ea typeface="Barlow ExtraBold"/>
              <a:cs typeface="Barlow ExtraBold"/>
              <a:sym typeface="Barlow ExtraBold"/>
            </a:endParaRPr>
          </a:p>
        </p:txBody>
      </p:sp>
      <p:sp>
        <p:nvSpPr>
          <p:cNvPr id="137" name="Google Shape;137;p20"/>
          <p:cNvSpPr txBox="1"/>
          <p:nvPr/>
        </p:nvSpPr>
        <p:spPr>
          <a:xfrm>
            <a:off x="7202700" y="349200"/>
            <a:ext cx="1941300" cy="8262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GB" sz="1200">
                <a:solidFill>
                  <a:schemeClr val="dk1"/>
                </a:solidFill>
                <a:latin typeface="Barlow"/>
                <a:ea typeface="Barlow"/>
                <a:cs typeface="Barlow"/>
                <a:sym typeface="Barlow"/>
              </a:rPr>
              <a:t>Libraries and frameworks</a:t>
            </a:r>
            <a:endParaRPr sz="2000">
              <a:solidFill>
                <a:srgbClr val="F54996"/>
              </a:solidFill>
              <a:latin typeface="Barlow"/>
              <a:ea typeface="Barlow"/>
              <a:cs typeface="Barlow"/>
              <a:sym typeface="Barlow"/>
            </a:endParaRPr>
          </a:p>
          <a:p>
            <a:pPr indent="0" lvl="0" marL="0" rtl="0" algn="r">
              <a:lnSpc>
                <a:spcPct val="110000"/>
              </a:lnSpc>
              <a:spcBef>
                <a:spcPts val="0"/>
              </a:spcBef>
              <a:spcAft>
                <a:spcPts val="0"/>
              </a:spcAft>
              <a:buNone/>
            </a:pPr>
            <a:r>
              <a:t/>
            </a:r>
            <a:endParaRPr sz="1800">
              <a:solidFill>
                <a:srgbClr val="F54996"/>
              </a:solidFill>
              <a:latin typeface="Barlow"/>
              <a:ea typeface="Barlow"/>
              <a:cs typeface="Barlow"/>
              <a:sym typeface="Barlow"/>
            </a:endParaRPr>
          </a:p>
          <a:p>
            <a:pPr indent="0" lvl="0" marL="0" rtl="0" algn="ctr">
              <a:lnSpc>
                <a:spcPct val="110000"/>
              </a:lnSpc>
              <a:spcBef>
                <a:spcPts val="0"/>
              </a:spcBef>
              <a:spcAft>
                <a:spcPts val="0"/>
              </a:spcAft>
              <a:buNone/>
            </a:pPr>
            <a:r>
              <a:t/>
            </a:r>
            <a:endParaRPr sz="800">
              <a:solidFill>
                <a:srgbClr val="F54996"/>
              </a:solidFill>
              <a:latin typeface="Barlow"/>
              <a:ea typeface="Barlow"/>
              <a:cs typeface="Barlow"/>
              <a:sym typeface="Barlow"/>
            </a:endParaRPr>
          </a:p>
          <a:p>
            <a:pPr indent="0" lvl="0" marL="0" rtl="0" algn="ctr">
              <a:lnSpc>
                <a:spcPct val="110000"/>
              </a:lnSpc>
              <a:spcBef>
                <a:spcPts val="0"/>
              </a:spcBef>
              <a:spcAft>
                <a:spcPts val="0"/>
              </a:spcAft>
              <a:buNone/>
            </a:pPr>
            <a:r>
              <a:rPr lang="en-GB" sz="800">
                <a:solidFill>
                  <a:srgbClr val="F54996"/>
                </a:solidFill>
                <a:latin typeface="Barlow"/>
                <a:ea typeface="Barlow"/>
                <a:cs typeface="Barlow"/>
                <a:sym typeface="Barlow"/>
              </a:rPr>
              <a:t> </a:t>
            </a:r>
            <a:endParaRPr sz="800">
              <a:solidFill>
                <a:srgbClr val="F54996"/>
              </a:solidFill>
              <a:latin typeface="Barlow"/>
              <a:ea typeface="Barlow"/>
              <a:cs typeface="Barlow"/>
              <a:sym typeface="Barlow"/>
            </a:endParaRPr>
          </a:p>
        </p:txBody>
      </p:sp>
      <p:sp>
        <p:nvSpPr>
          <p:cNvPr id="138" name="Google Shape;138;p20"/>
          <p:cNvSpPr txBox="1"/>
          <p:nvPr/>
        </p:nvSpPr>
        <p:spPr>
          <a:xfrm>
            <a:off x="7319000" y="2301950"/>
            <a:ext cx="1144200" cy="1614300"/>
          </a:xfrm>
          <a:prstGeom prst="rect">
            <a:avLst/>
          </a:prstGeom>
          <a:noFill/>
          <a:ln>
            <a:noFill/>
          </a:ln>
        </p:spPr>
        <p:txBody>
          <a:bodyPr anchorCtr="0" anchor="b" bIns="0" lIns="0" spcFirstLastPara="1" rIns="0" wrap="square" tIns="0">
            <a:noAutofit/>
          </a:bodyPr>
          <a:lstStyle/>
          <a:p>
            <a:pPr indent="0" lvl="0" marL="0" rtl="0" algn="l">
              <a:lnSpc>
                <a:spcPct val="110000"/>
              </a:lnSpc>
              <a:spcBef>
                <a:spcPts val="0"/>
              </a:spcBef>
              <a:spcAft>
                <a:spcPts val="0"/>
              </a:spcAft>
              <a:buClr>
                <a:schemeClr val="dk1"/>
              </a:buClr>
              <a:buSzPts val="1100"/>
              <a:buFont typeface="Arial"/>
              <a:buNone/>
            </a:pPr>
            <a:r>
              <a:rPr b="1" lang="en-GB" sz="1200">
                <a:latin typeface="Barlow"/>
                <a:ea typeface="Barlow"/>
                <a:cs typeface="Barlow"/>
                <a:sym typeface="Barlow"/>
              </a:rPr>
              <a:t>PANDAS</a:t>
            </a:r>
            <a:endParaRPr b="1" sz="1200">
              <a:latin typeface="Barlow"/>
              <a:ea typeface="Barlow"/>
              <a:cs typeface="Barlow"/>
              <a:sym typeface="Barlow"/>
            </a:endParaRPr>
          </a:p>
          <a:p>
            <a:pPr indent="0" lvl="0" marL="0" rtl="0" algn="l">
              <a:lnSpc>
                <a:spcPct val="110000"/>
              </a:lnSpc>
              <a:spcBef>
                <a:spcPts val="0"/>
              </a:spcBef>
              <a:spcAft>
                <a:spcPts val="0"/>
              </a:spcAft>
              <a:buClr>
                <a:schemeClr val="dk1"/>
              </a:buClr>
              <a:buSzPts val="1100"/>
              <a:buFont typeface="Arial"/>
              <a:buNone/>
            </a:pPr>
            <a:r>
              <a:t/>
            </a:r>
            <a:endParaRPr b="1" sz="1300">
              <a:latin typeface="Barlow"/>
              <a:ea typeface="Barlow"/>
              <a:cs typeface="Barlow"/>
              <a:sym typeface="Barlow"/>
            </a:endParaRPr>
          </a:p>
          <a:p>
            <a:pPr indent="0" lvl="0" marL="0" rtl="0" algn="l">
              <a:lnSpc>
                <a:spcPct val="110000"/>
              </a:lnSpc>
              <a:spcBef>
                <a:spcPts val="0"/>
              </a:spcBef>
              <a:spcAft>
                <a:spcPts val="0"/>
              </a:spcAft>
              <a:buClr>
                <a:schemeClr val="dk1"/>
              </a:buClr>
              <a:buSzPts val="1100"/>
              <a:buFont typeface="Arial"/>
              <a:buNone/>
            </a:pPr>
            <a:r>
              <a:rPr b="1" lang="en-GB" sz="1200">
                <a:latin typeface="Barlow"/>
                <a:ea typeface="Barlow"/>
                <a:cs typeface="Barlow"/>
                <a:sym typeface="Barlow"/>
              </a:rPr>
              <a:t>NUMPY</a:t>
            </a:r>
            <a:endParaRPr b="1" sz="1200">
              <a:latin typeface="Barlow"/>
              <a:ea typeface="Barlow"/>
              <a:cs typeface="Barlow"/>
              <a:sym typeface="Barlow"/>
            </a:endParaRPr>
          </a:p>
          <a:p>
            <a:pPr indent="0" lvl="0" marL="0" rtl="0" algn="l">
              <a:lnSpc>
                <a:spcPct val="110000"/>
              </a:lnSpc>
              <a:spcBef>
                <a:spcPts val="0"/>
              </a:spcBef>
              <a:spcAft>
                <a:spcPts val="0"/>
              </a:spcAft>
              <a:buClr>
                <a:schemeClr val="dk1"/>
              </a:buClr>
              <a:buSzPts val="1100"/>
              <a:buFont typeface="Arial"/>
              <a:buNone/>
            </a:pPr>
            <a:r>
              <a:t/>
            </a:r>
            <a:endParaRPr b="1" sz="1200">
              <a:latin typeface="Barlow"/>
              <a:ea typeface="Barlow"/>
              <a:cs typeface="Barlow"/>
              <a:sym typeface="Barlow"/>
            </a:endParaRPr>
          </a:p>
          <a:p>
            <a:pPr indent="0" lvl="0" marL="0" rtl="0" algn="l">
              <a:lnSpc>
                <a:spcPct val="110000"/>
              </a:lnSpc>
              <a:spcBef>
                <a:spcPts val="0"/>
              </a:spcBef>
              <a:spcAft>
                <a:spcPts val="0"/>
              </a:spcAft>
              <a:buClr>
                <a:schemeClr val="dk1"/>
              </a:buClr>
              <a:buSzPts val="1100"/>
              <a:buFont typeface="Arial"/>
              <a:buNone/>
            </a:pPr>
            <a:r>
              <a:rPr b="1" lang="en-GB" sz="1200">
                <a:latin typeface="Barlow"/>
                <a:ea typeface="Barlow"/>
                <a:cs typeface="Barlow"/>
                <a:sym typeface="Barlow"/>
              </a:rPr>
              <a:t>MATPLOTLIB</a:t>
            </a:r>
            <a:endParaRPr b="1" sz="1200">
              <a:latin typeface="Barlow"/>
              <a:ea typeface="Barlow"/>
              <a:cs typeface="Barlow"/>
              <a:sym typeface="Barlow"/>
            </a:endParaRPr>
          </a:p>
          <a:p>
            <a:pPr indent="0" lvl="0" marL="0" rtl="0" algn="l">
              <a:lnSpc>
                <a:spcPct val="110000"/>
              </a:lnSpc>
              <a:spcBef>
                <a:spcPts val="0"/>
              </a:spcBef>
              <a:spcAft>
                <a:spcPts val="0"/>
              </a:spcAft>
              <a:buClr>
                <a:schemeClr val="dk1"/>
              </a:buClr>
              <a:buSzPts val="1100"/>
              <a:buFont typeface="Arial"/>
              <a:buNone/>
            </a:pPr>
            <a:r>
              <a:t/>
            </a:r>
            <a:endParaRPr b="1" sz="1200">
              <a:latin typeface="Barlow"/>
              <a:ea typeface="Barlow"/>
              <a:cs typeface="Barlow"/>
              <a:sym typeface="Barlow"/>
            </a:endParaRPr>
          </a:p>
          <a:p>
            <a:pPr indent="0" lvl="0" marL="0" rtl="0" algn="l">
              <a:lnSpc>
                <a:spcPct val="110000"/>
              </a:lnSpc>
              <a:spcBef>
                <a:spcPts val="0"/>
              </a:spcBef>
              <a:spcAft>
                <a:spcPts val="0"/>
              </a:spcAft>
              <a:buClr>
                <a:schemeClr val="dk1"/>
              </a:buClr>
              <a:buSzPts val="1100"/>
              <a:buFont typeface="Arial"/>
              <a:buNone/>
            </a:pPr>
            <a:r>
              <a:rPr b="1" lang="en-GB" sz="1200">
                <a:latin typeface="Barlow"/>
                <a:ea typeface="Barlow"/>
                <a:cs typeface="Barlow"/>
                <a:sym typeface="Barlow"/>
              </a:rPr>
              <a:t>SEABORN</a:t>
            </a:r>
            <a:endParaRPr b="1" sz="1200">
              <a:latin typeface="Barlow"/>
              <a:ea typeface="Barlow"/>
              <a:cs typeface="Barlow"/>
              <a:sym typeface="Barlow"/>
            </a:endParaRPr>
          </a:p>
          <a:p>
            <a:pPr indent="0" lvl="0" marL="0" rtl="0" algn="l">
              <a:lnSpc>
                <a:spcPct val="110000"/>
              </a:lnSpc>
              <a:spcBef>
                <a:spcPts val="0"/>
              </a:spcBef>
              <a:spcAft>
                <a:spcPts val="0"/>
              </a:spcAft>
              <a:buClr>
                <a:schemeClr val="dk1"/>
              </a:buClr>
              <a:buSzPts val="1100"/>
              <a:buFont typeface="Arial"/>
              <a:buNone/>
            </a:pPr>
            <a:r>
              <a:t/>
            </a:r>
            <a:endParaRPr sz="1200">
              <a:latin typeface="Barlow"/>
              <a:ea typeface="Barlow"/>
              <a:cs typeface="Barlow"/>
              <a:sym typeface="Barlow"/>
            </a:endParaRPr>
          </a:p>
        </p:txBody>
      </p:sp>
      <p:sp>
        <p:nvSpPr>
          <p:cNvPr id="139" name="Google Shape;139;p20"/>
          <p:cNvSpPr txBox="1"/>
          <p:nvPr/>
        </p:nvSpPr>
        <p:spPr>
          <a:xfrm>
            <a:off x="324625" y="951663"/>
            <a:ext cx="5559900" cy="1717800"/>
          </a:xfrm>
          <a:prstGeom prst="rect">
            <a:avLst/>
          </a:prstGeom>
          <a:noFill/>
          <a:ln>
            <a:noFill/>
          </a:ln>
        </p:spPr>
        <p:txBody>
          <a:bodyPr anchorCtr="0" anchor="b" bIns="91425" lIns="91425" spcFirstLastPara="1" rIns="91425" wrap="square" tIns="91425">
            <a:noAutofit/>
          </a:bodyPr>
          <a:lstStyle/>
          <a:p>
            <a:pPr indent="0" lvl="0" marL="457200" marR="0" rtl="0" algn="just">
              <a:lnSpc>
                <a:spcPct val="115000"/>
              </a:lnSpc>
              <a:spcBef>
                <a:spcPts val="0"/>
              </a:spcBef>
              <a:spcAft>
                <a:spcPts val="0"/>
              </a:spcAft>
              <a:buNone/>
            </a:pPr>
            <a:r>
              <a:t/>
            </a:r>
            <a:endParaRPr sz="1200">
              <a:solidFill>
                <a:srgbClr val="4A4A4A"/>
              </a:solidFill>
              <a:highlight>
                <a:schemeClr val="lt1"/>
              </a:highlight>
            </a:endParaRPr>
          </a:p>
          <a:p>
            <a:pPr indent="-317500" lvl="0" marL="457200" marR="0" rtl="0" algn="just">
              <a:lnSpc>
                <a:spcPct val="115000"/>
              </a:lnSpc>
              <a:spcBef>
                <a:spcPts val="1600"/>
              </a:spcBef>
              <a:spcAft>
                <a:spcPts val="0"/>
              </a:spcAft>
              <a:buSzPts val="1400"/>
              <a:buChar char="●"/>
            </a:pPr>
            <a:r>
              <a:rPr lang="en-GB" sz="1300">
                <a:solidFill>
                  <a:srgbClr val="222222"/>
                </a:solidFill>
                <a:highlight>
                  <a:srgbClr val="FFFFFF"/>
                </a:highlight>
                <a:latin typeface="Barlow"/>
                <a:ea typeface="Barlow"/>
                <a:cs typeface="Barlow"/>
                <a:sym typeface="Barlow"/>
              </a:rPr>
              <a:t>Data is money and knowledge if you know how to extract relevant information, it would  help you to take calculated risks and increase profits. </a:t>
            </a:r>
            <a:endParaRPr sz="1300">
              <a:solidFill>
                <a:srgbClr val="222222"/>
              </a:solidFill>
              <a:highlight>
                <a:srgbClr val="FFFFFF"/>
              </a:highlight>
              <a:latin typeface="Barlow"/>
              <a:ea typeface="Barlow"/>
              <a:cs typeface="Barlow"/>
              <a:sym typeface="Barlow"/>
            </a:endParaRPr>
          </a:p>
          <a:p>
            <a:pPr indent="-317500" lvl="0" marL="457200" marR="0" rtl="0" algn="just">
              <a:lnSpc>
                <a:spcPct val="115000"/>
              </a:lnSpc>
              <a:spcBef>
                <a:spcPts val="0"/>
              </a:spcBef>
              <a:spcAft>
                <a:spcPts val="0"/>
              </a:spcAft>
              <a:buSzPts val="1400"/>
              <a:buChar char="●"/>
            </a:pPr>
            <a:r>
              <a:rPr lang="en-GB" sz="1300">
                <a:solidFill>
                  <a:srgbClr val="222222"/>
                </a:solidFill>
                <a:highlight>
                  <a:srgbClr val="FFFFFF"/>
                </a:highlight>
                <a:latin typeface="Barlow"/>
                <a:ea typeface="Barlow"/>
                <a:cs typeface="Barlow"/>
                <a:sym typeface="Barlow"/>
              </a:rPr>
              <a:t>You study the data you have, perform operations and extract the information required.</a:t>
            </a:r>
            <a:endParaRPr sz="1300">
              <a:solidFill>
                <a:srgbClr val="222222"/>
              </a:solidFill>
              <a:highlight>
                <a:srgbClr val="FFFFFF"/>
              </a:highlight>
              <a:latin typeface="Barlow"/>
              <a:ea typeface="Barlow"/>
              <a:cs typeface="Barlow"/>
              <a:sym typeface="Barlow"/>
            </a:endParaRPr>
          </a:p>
          <a:p>
            <a:pPr indent="-317500" lvl="0" marL="457200" marR="0" rtl="0" algn="just">
              <a:lnSpc>
                <a:spcPct val="115000"/>
              </a:lnSpc>
              <a:spcBef>
                <a:spcPts val="0"/>
              </a:spcBef>
              <a:spcAft>
                <a:spcPts val="0"/>
              </a:spcAft>
              <a:buSzPts val="1400"/>
              <a:buChar char="●"/>
            </a:pPr>
            <a:r>
              <a:rPr lang="en-GB" sz="1300">
                <a:solidFill>
                  <a:srgbClr val="222222"/>
                </a:solidFill>
                <a:highlight>
                  <a:srgbClr val="FFFFFF"/>
                </a:highlight>
                <a:latin typeface="Barlow"/>
                <a:ea typeface="Barlow"/>
                <a:cs typeface="Barlow"/>
                <a:sym typeface="Barlow"/>
              </a:rPr>
              <a:t>Python offers many libraries to become a </a:t>
            </a:r>
            <a:r>
              <a:rPr lang="en-GB" sz="1300">
                <a:solidFill>
                  <a:srgbClr val="222222"/>
                </a:solidFill>
                <a:highlight>
                  <a:srgbClr val="FFFFFF"/>
                </a:highlight>
                <a:uFill>
                  <a:noFill/>
                </a:uFill>
                <a:latin typeface="Barlow"/>
                <a:ea typeface="Barlow"/>
                <a:cs typeface="Barlow"/>
                <a:sym typeface="Barlow"/>
                <a:hlinkClick r:id="rId3"/>
              </a:rPr>
              <a:t>Data Scientist</a:t>
            </a:r>
            <a:r>
              <a:rPr lang="en-GB" sz="1300">
                <a:solidFill>
                  <a:srgbClr val="222222"/>
                </a:solidFill>
                <a:highlight>
                  <a:srgbClr val="FFFFFF"/>
                </a:highlight>
                <a:latin typeface="Barlow"/>
                <a:ea typeface="Barlow"/>
                <a:cs typeface="Barlow"/>
                <a:sym typeface="Barlow"/>
              </a:rPr>
              <a:t>. </a:t>
            </a:r>
            <a:endParaRPr sz="1500">
              <a:solidFill>
                <a:srgbClr val="4A4A4A"/>
              </a:solidFill>
              <a:highlight>
                <a:schemeClr val="lt1"/>
              </a:highlight>
            </a:endParaRPr>
          </a:p>
        </p:txBody>
      </p:sp>
      <p:cxnSp>
        <p:nvCxnSpPr>
          <p:cNvPr id="140" name="Google Shape;140;p20"/>
          <p:cNvCxnSpPr/>
          <p:nvPr/>
        </p:nvCxnSpPr>
        <p:spPr>
          <a:xfrm>
            <a:off x="6969900" y="349200"/>
            <a:ext cx="26700" cy="4445100"/>
          </a:xfrm>
          <a:prstGeom prst="straightConnector1">
            <a:avLst/>
          </a:prstGeom>
          <a:noFill/>
          <a:ln cap="flat" cmpd="sng" w="28575">
            <a:solidFill>
              <a:srgbClr val="4A4A4A"/>
            </a:solidFill>
            <a:prstDash val="solid"/>
            <a:round/>
            <a:headEnd len="med" w="med" type="none"/>
            <a:tailEnd len="med" w="med" type="none"/>
          </a:ln>
        </p:spPr>
      </p:cxnSp>
      <p:sp>
        <p:nvSpPr>
          <p:cNvPr id="141" name="Google Shape;141;p20"/>
          <p:cNvSpPr txBox="1"/>
          <p:nvPr/>
        </p:nvSpPr>
        <p:spPr>
          <a:xfrm>
            <a:off x="805775" y="2802788"/>
            <a:ext cx="2133000" cy="3384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None/>
            </a:pPr>
            <a:r>
              <a:rPr b="1" lang="en-GB" sz="1600">
                <a:latin typeface="Barlow"/>
                <a:ea typeface="Barlow"/>
                <a:cs typeface="Barlow"/>
                <a:sym typeface="Barlow"/>
              </a:rPr>
              <a:t>REAL EXAMPLES</a:t>
            </a:r>
            <a:endParaRPr b="1" sz="1600">
              <a:solidFill>
                <a:srgbClr val="000000"/>
              </a:solidFill>
              <a:latin typeface="Barlow"/>
              <a:ea typeface="Barlow"/>
              <a:cs typeface="Barlow"/>
              <a:sym typeface="Barlow"/>
            </a:endParaRPr>
          </a:p>
          <a:p>
            <a:pPr indent="0" lvl="0" marL="0" rtl="0" algn="l">
              <a:lnSpc>
                <a:spcPct val="110000"/>
              </a:lnSpc>
              <a:spcBef>
                <a:spcPts val="0"/>
              </a:spcBef>
              <a:spcAft>
                <a:spcPts val="0"/>
              </a:spcAft>
              <a:buClr>
                <a:srgbClr val="000000"/>
              </a:buClr>
              <a:buSzPts val="1100"/>
              <a:buFont typeface="Arial"/>
              <a:buNone/>
            </a:pPr>
            <a:r>
              <a:t/>
            </a:r>
            <a:endParaRPr sz="1300">
              <a:latin typeface="Barlow"/>
              <a:ea typeface="Barlow"/>
              <a:cs typeface="Barlow"/>
              <a:sym typeface="Barlow"/>
            </a:endParaRPr>
          </a:p>
        </p:txBody>
      </p:sp>
      <p:sp>
        <p:nvSpPr>
          <p:cNvPr id="142" name="Google Shape;142;p20"/>
          <p:cNvSpPr txBox="1"/>
          <p:nvPr/>
        </p:nvSpPr>
        <p:spPr>
          <a:xfrm>
            <a:off x="692775" y="4689850"/>
            <a:ext cx="1710300" cy="3204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GB" sz="1100">
                <a:solidFill>
                  <a:srgbClr val="222222"/>
                </a:solidFill>
                <a:highlight>
                  <a:schemeClr val="lt1"/>
                </a:highlight>
                <a:latin typeface="Barlow"/>
                <a:ea typeface="Barlow"/>
                <a:cs typeface="Barlow"/>
                <a:sym typeface="Barlow"/>
              </a:rPr>
              <a:t>Self-driving cars</a:t>
            </a:r>
            <a:endParaRPr/>
          </a:p>
        </p:txBody>
      </p:sp>
      <p:sp>
        <p:nvSpPr>
          <p:cNvPr id="143" name="Google Shape;143;p20"/>
          <p:cNvSpPr txBox="1"/>
          <p:nvPr/>
        </p:nvSpPr>
        <p:spPr>
          <a:xfrm>
            <a:off x="2786725" y="4689850"/>
            <a:ext cx="1710300" cy="3204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GB" sz="1100">
                <a:solidFill>
                  <a:srgbClr val="222222"/>
                </a:solidFill>
                <a:highlight>
                  <a:schemeClr val="lt1"/>
                </a:highlight>
                <a:latin typeface="Barlow"/>
                <a:ea typeface="Barlow"/>
                <a:cs typeface="Barlow"/>
                <a:sym typeface="Barlow"/>
              </a:rPr>
              <a:t>New drug discovery</a:t>
            </a:r>
            <a:endParaRPr/>
          </a:p>
        </p:txBody>
      </p:sp>
      <p:sp>
        <p:nvSpPr>
          <p:cNvPr id="144" name="Google Shape;144;p20"/>
          <p:cNvSpPr txBox="1"/>
          <p:nvPr/>
        </p:nvSpPr>
        <p:spPr>
          <a:xfrm>
            <a:off x="4832563" y="4689850"/>
            <a:ext cx="2106600" cy="3204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GB" sz="1100">
                <a:solidFill>
                  <a:srgbClr val="222222"/>
                </a:solidFill>
                <a:highlight>
                  <a:schemeClr val="lt1"/>
                </a:highlight>
                <a:latin typeface="Barlow"/>
                <a:ea typeface="Barlow"/>
                <a:cs typeface="Barlow"/>
                <a:sym typeface="Barlow"/>
              </a:rPr>
              <a:t>Product development</a:t>
            </a:r>
            <a:endParaRPr/>
          </a:p>
        </p:txBody>
      </p:sp>
      <p:pic>
        <p:nvPicPr>
          <p:cNvPr id="145" name="Google Shape;145;p20"/>
          <p:cNvPicPr preferRelativeResize="0"/>
          <p:nvPr/>
        </p:nvPicPr>
        <p:blipFill>
          <a:blip r:embed="rId4">
            <a:alphaModFix/>
          </a:blip>
          <a:stretch>
            <a:fillRect/>
          </a:stretch>
        </p:blipFill>
        <p:spPr>
          <a:xfrm>
            <a:off x="7202701" y="749887"/>
            <a:ext cx="1710299" cy="1347323"/>
          </a:xfrm>
          <a:prstGeom prst="rect">
            <a:avLst/>
          </a:prstGeom>
          <a:noFill/>
          <a:ln>
            <a:noFill/>
          </a:ln>
        </p:spPr>
      </p:pic>
      <p:pic>
        <p:nvPicPr>
          <p:cNvPr id="146" name="Google Shape;146;p20"/>
          <p:cNvPicPr preferRelativeResize="0"/>
          <p:nvPr/>
        </p:nvPicPr>
        <p:blipFill rotWithShape="1">
          <a:blip r:embed="rId5">
            <a:alphaModFix/>
          </a:blip>
          <a:srcRect b="0" l="13153" r="15167" t="0"/>
          <a:stretch/>
        </p:blipFill>
        <p:spPr>
          <a:xfrm>
            <a:off x="743113" y="3301100"/>
            <a:ext cx="1609625" cy="1347324"/>
          </a:xfrm>
          <a:prstGeom prst="rect">
            <a:avLst/>
          </a:prstGeom>
          <a:noFill/>
          <a:ln>
            <a:noFill/>
          </a:ln>
        </p:spPr>
      </p:pic>
      <p:pic>
        <p:nvPicPr>
          <p:cNvPr id="147" name="Google Shape;147;p20"/>
          <p:cNvPicPr preferRelativeResize="0"/>
          <p:nvPr/>
        </p:nvPicPr>
        <p:blipFill rotWithShape="1">
          <a:blip r:embed="rId6">
            <a:alphaModFix/>
          </a:blip>
          <a:srcRect b="15261" l="0" r="0" t="0"/>
          <a:stretch/>
        </p:blipFill>
        <p:spPr>
          <a:xfrm>
            <a:off x="2786725" y="3301097"/>
            <a:ext cx="1609600" cy="1363978"/>
          </a:xfrm>
          <a:prstGeom prst="rect">
            <a:avLst/>
          </a:prstGeom>
          <a:noFill/>
          <a:ln cap="flat" cmpd="sng" w="9525">
            <a:solidFill>
              <a:schemeClr val="dk2"/>
            </a:solidFill>
            <a:prstDash val="solid"/>
            <a:round/>
            <a:headEnd len="sm" w="sm" type="none"/>
            <a:tailEnd len="sm" w="sm" type="none"/>
          </a:ln>
        </p:spPr>
      </p:pic>
      <p:pic>
        <p:nvPicPr>
          <p:cNvPr id="148" name="Google Shape;148;p20"/>
          <p:cNvPicPr preferRelativeResize="0"/>
          <p:nvPr/>
        </p:nvPicPr>
        <p:blipFill rotWithShape="1">
          <a:blip r:embed="rId7">
            <a:alphaModFix/>
          </a:blip>
          <a:srcRect b="12095" l="0" r="0" t="0"/>
          <a:stretch/>
        </p:blipFill>
        <p:spPr>
          <a:xfrm>
            <a:off x="4830325" y="3301100"/>
            <a:ext cx="1609600" cy="1322692"/>
          </a:xfrm>
          <a:prstGeom prst="rect">
            <a:avLst/>
          </a:prstGeom>
          <a:noFill/>
          <a:ln>
            <a:noFill/>
          </a:ln>
        </p:spPr>
      </p:pic>
      <p:pic>
        <p:nvPicPr>
          <p:cNvPr id="149" name="Google Shape;149;p20"/>
          <p:cNvPicPr preferRelativeResize="0"/>
          <p:nvPr/>
        </p:nvPicPr>
        <p:blipFill rotWithShape="1">
          <a:blip r:embed="rId8">
            <a:alphaModFix/>
          </a:blip>
          <a:srcRect b="0" l="0" r="0" t="0"/>
          <a:stretch/>
        </p:blipFill>
        <p:spPr>
          <a:xfrm rot="5400000">
            <a:off x="7205500" y="3913451"/>
            <a:ext cx="338299" cy="343901"/>
          </a:xfrm>
          <a:prstGeom prst="rect">
            <a:avLst/>
          </a:prstGeom>
          <a:noFill/>
          <a:ln>
            <a:noFill/>
          </a:ln>
        </p:spPr>
      </p:pic>
      <p:sp>
        <p:nvSpPr>
          <p:cNvPr id="150" name="Google Shape;150;p20"/>
          <p:cNvSpPr txBox="1"/>
          <p:nvPr/>
        </p:nvSpPr>
        <p:spPr>
          <a:xfrm>
            <a:off x="7161325" y="4262325"/>
            <a:ext cx="1839900" cy="7050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Clr>
                <a:schemeClr val="dk1"/>
              </a:buClr>
              <a:buSzPts val="1100"/>
              <a:buFont typeface="Arial"/>
              <a:buNone/>
            </a:pPr>
            <a:r>
              <a:rPr b="1" lang="en-GB" sz="1200">
                <a:solidFill>
                  <a:srgbClr val="F54996"/>
                </a:solidFill>
                <a:latin typeface="Barlow"/>
                <a:ea typeface="Barlow"/>
                <a:cs typeface="Barlow"/>
                <a:sym typeface="Barlow"/>
              </a:rPr>
              <a:t>TYPE/SHARE YOUR QUESTIONS/COMMENTS IN THE CHAT BOX</a:t>
            </a:r>
            <a:endParaRPr b="1" sz="2000">
              <a:solidFill>
                <a:srgbClr val="F54996"/>
              </a:solidFill>
              <a:latin typeface="Barlow"/>
              <a:ea typeface="Barlow"/>
              <a:cs typeface="Barlow"/>
              <a:sym typeface="Barlow"/>
            </a:endParaRPr>
          </a:p>
          <a:p>
            <a:pPr indent="0" lvl="0" marL="0" rtl="0" algn="r">
              <a:lnSpc>
                <a:spcPct val="110000"/>
              </a:lnSpc>
              <a:spcBef>
                <a:spcPts val="0"/>
              </a:spcBef>
              <a:spcAft>
                <a:spcPts val="0"/>
              </a:spcAft>
              <a:buNone/>
            </a:pPr>
            <a:r>
              <a:t/>
            </a:r>
            <a:endParaRPr sz="1800">
              <a:solidFill>
                <a:srgbClr val="F54996"/>
              </a:solidFill>
              <a:latin typeface="Barlow"/>
              <a:ea typeface="Barlow"/>
              <a:cs typeface="Barlow"/>
              <a:sym typeface="Barlow"/>
            </a:endParaRPr>
          </a:p>
          <a:p>
            <a:pPr indent="0" lvl="0" marL="0" rtl="0" algn="ctr">
              <a:lnSpc>
                <a:spcPct val="110000"/>
              </a:lnSpc>
              <a:spcBef>
                <a:spcPts val="0"/>
              </a:spcBef>
              <a:spcAft>
                <a:spcPts val="0"/>
              </a:spcAft>
              <a:buNone/>
            </a:pPr>
            <a:r>
              <a:t/>
            </a:r>
            <a:endParaRPr sz="800">
              <a:solidFill>
                <a:srgbClr val="F54996"/>
              </a:solidFill>
              <a:latin typeface="Barlow"/>
              <a:ea typeface="Barlow"/>
              <a:cs typeface="Barlow"/>
              <a:sym typeface="Barlow"/>
            </a:endParaRPr>
          </a:p>
          <a:p>
            <a:pPr indent="0" lvl="0" marL="0" rtl="0" algn="ctr">
              <a:lnSpc>
                <a:spcPct val="110000"/>
              </a:lnSpc>
              <a:spcBef>
                <a:spcPts val="0"/>
              </a:spcBef>
              <a:spcAft>
                <a:spcPts val="0"/>
              </a:spcAft>
              <a:buNone/>
            </a:pPr>
            <a:r>
              <a:rPr lang="en-GB" sz="800">
                <a:solidFill>
                  <a:srgbClr val="F54996"/>
                </a:solidFill>
                <a:latin typeface="Barlow"/>
                <a:ea typeface="Barlow"/>
                <a:cs typeface="Barlow"/>
                <a:sym typeface="Barlow"/>
              </a:rPr>
              <a:t> </a:t>
            </a:r>
            <a:endParaRPr sz="800">
              <a:solidFill>
                <a:srgbClr val="F54996"/>
              </a:solidFill>
              <a:latin typeface="Barlow"/>
              <a:ea typeface="Barlow"/>
              <a:cs typeface="Barlow"/>
              <a:sym typeface="Barlow"/>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54" name="Shape 154"/>
        <p:cNvGrpSpPr/>
        <p:nvPr/>
      </p:nvGrpSpPr>
      <p:grpSpPr>
        <a:xfrm>
          <a:off x="0" y="0"/>
          <a:ext cx="0" cy="0"/>
          <a:chOff x="0" y="0"/>
          <a:chExt cx="0" cy="0"/>
        </a:xfrm>
      </p:grpSpPr>
      <p:sp>
        <p:nvSpPr>
          <p:cNvPr id="155" name="Google Shape;155;p21"/>
          <p:cNvSpPr txBox="1"/>
          <p:nvPr/>
        </p:nvSpPr>
        <p:spPr>
          <a:xfrm>
            <a:off x="253100" y="349200"/>
            <a:ext cx="7390800" cy="514500"/>
          </a:xfrm>
          <a:prstGeom prst="rect">
            <a:avLst/>
          </a:prstGeom>
          <a:noFill/>
          <a:ln>
            <a:noFill/>
          </a:ln>
        </p:spPr>
        <p:txBody>
          <a:bodyPr anchorCtr="0" anchor="t" bIns="0" lIns="0" spcFirstLastPara="1" rIns="0" wrap="square" tIns="0">
            <a:noAutofit/>
          </a:bodyPr>
          <a:lstStyle/>
          <a:p>
            <a:pPr indent="0" lvl="0" marL="0" rtl="0" algn="l">
              <a:lnSpc>
                <a:spcPct val="65000"/>
              </a:lnSpc>
              <a:spcBef>
                <a:spcPts val="0"/>
              </a:spcBef>
              <a:spcAft>
                <a:spcPts val="0"/>
              </a:spcAft>
              <a:buNone/>
            </a:pPr>
            <a:r>
              <a:rPr lang="en-GB" sz="3400">
                <a:latin typeface="Barlow ExtraBold"/>
                <a:ea typeface="Barlow ExtraBold"/>
                <a:cs typeface="Barlow ExtraBold"/>
                <a:sym typeface="Barlow ExtraBold"/>
              </a:rPr>
              <a:t>DESKTOP GUI</a:t>
            </a:r>
            <a:endParaRPr sz="3400">
              <a:latin typeface="Barlow ExtraBold"/>
              <a:ea typeface="Barlow ExtraBold"/>
              <a:cs typeface="Barlow ExtraBold"/>
              <a:sym typeface="Barlow ExtraBold"/>
            </a:endParaRPr>
          </a:p>
        </p:txBody>
      </p:sp>
      <p:sp>
        <p:nvSpPr>
          <p:cNvPr id="156" name="Google Shape;156;p21"/>
          <p:cNvSpPr txBox="1"/>
          <p:nvPr/>
        </p:nvSpPr>
        <p:spPr>
          <a:xfrm>
            <a:off x="7202700" y="349200"/>
            <a:ext cx="1941300" cy="8262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GB" sz="1200">
                <a:solidFill>
                  <a:schemeClr val="dk1"/>
                </a:solidFill>
                <a:latin typeface="Barlow"/>
                <a:ea typeface="Barlow"/>
                <a:cs typeface="Barlow"/>
                <a:sym typeface="Barlow"/>
              </a:rPr>
              <a:t>Libraries and frameworks</a:t>
            </a:r>
            <a:endParaRPr sz="2000">
              <a:solidFill>
                <a:srgbClr val="F54996"/>
              </a:solidFill>
              <a:latin typeface="Barlow"/>
              <a:ea typeface="Barlow"/>
              <a:cs typeface="Barlow"/>
              <a:sym typeface="Barlow"/>
            </a:endParaRPr>
          </a:p>
          <a:p>
            <a:pPr indent="0" lvl="0" marL="0" rtl="0" algn="r">
              <a:lnSpc>
                <a:spcPct val="110000"/>
              </a:lnSpc>
              <a:spcBef>
                <a:spcPts val="0"/>
              </a:spcBef>
              <a:spcAft>
                <a:spcPts val="0"/>
              </a:spcAft>
              <a:buNone/>
            </a:pPr>
            <a:r>
              <a:t/>
            </a:r>
            <a:endParaRPr sz="1800">
              <a:solidFill>
                <a:srgbClr val="F54996"/>
              </a:solidFill>
              <a:latin typeface="Barlow"/>
              <a:ea typeface="Barlow"/>
              <a:cs typeface="Barlow"/>
              <a:sym typeface="Barlow"/>
            </a:endParaRPr>
          </a:p>
          <a:p>
            <a:pPr indent="0" lvl="0" marL="0" rtl="0" algn="ctr">
              <a:lnSpc>
                <a:spcPct val="110000"/>
              </a:lnSpc>
              <a:spcBef>
                <a:spcPts val="0"/>
              </a:spcBef>
              <a:spcAft>
                <a:spcPts val="0"/>
              </a:spcAft>
              <a:buNone/>
            </a:pPr>
            <a:r>
              <a:t/>
            </a:r>
            <a:endParaRPr sz="800">
              <a:solidFill>
                <a:srgbClr val="F54996"/>
              </a:solidFill>
              <a:latin typeface="Barlow"/>
              <a:ea typeface="Barlow"/>
              <a:cs typeface="Barlow"/>
              <a:sym typeface="Barlow"/>
            </a:endParaRPr>
          </a:p>
          <a:p>
            <a:pPr indent="0" lvl="0" marL="0" rtl="0" algn="ctr">
              <a:lnSpc>
                <a:spcPct val="110000"/>
              </a:lnSpc>
              <a:spcBef>
                <a:spcPts val="0"/>
              </a:spcBef>
              <a:spcAft>
                <a:spcPts val="0"/>
              </a:spcAft>
              <a:buNone/>
            </a:pPr>
            <a:r>
              <a:rPr lang="en-GB" sz="800">
                <a:solidFill>
                  <a:srgbClr val="F54996"/>
                </a:solidFill>
                <a:latin typeface="Barlow"/>
                <a:ea typeface="Barlow"/>
                <a:cs typeface="Barlow"/>
                <a:sym typeface="Barlow"/>
              </a:rPr>
              <a:t> </a:t>
            </a:r>
            <a:endParaRPr sz="800">
              <a:solidFill>
                <a:srgbClr val="F54996"/>
              </a:solidFill>
              <a:latin typeface="Barlow"/>
              <a:ea typeface="Barlow"/>
              <a:cs typeface="Barlow"/>
              <a:sym typeface="Barlow"/>
            </a:endParaRPr>
          </a:p>
        </p:txBody>
      </p:sp>
      <p:sp>
        <p:nvSpPr>
          <p:cNvPr id="157" name="Google Shape;157;p21"/>
          <p:cNvSpPr txBox="1"/>
          <p:nvPr/>
        </p:nvSpPr>
        <p:spPr>
          <a:xfrm>
            <a:off x="7330138" y="2420100"/>
            <a:ext cx="1144200" cy="1614300"/>
          </a:xfrm>
          <a:prstGeom prst="rect">
            <a:avLst/>
          </a:prstGeom>
          <a:noFill/>
          <a:ln>
            <a:noFill/>
          </a:ln>
        </p:spPr>
        <p:txBody>
          <a:bodyPr anchorCtr="0" anchor="b" bIns="0" lIns="0" spcFirstLastPara="1" rIns="0" wrap="square" tIns="0">
            <a:noAutofit/>
          </a:bodyPr>
          <a:lstStyle/>
          <a:p>
            <a:pPr indent="0" lvl="0" marL="0" rtl="0" algn="l">
              <a:lnSpc>
                <a:spcPct val="110000"/>
              </a:lnSpc>
              <a:spcBef>
                <a:spcPts val="0"/>
              </a:spcBef>
              <a:spcAft>
                <a:spcPts val="0"/>
              </a:spcAft>
              <a:buClr>
                <a:schemeClr val="dk1"/>
              </a:buClr>
              <a:buSzPts val="1100"/>
              <a:buFont typeface="Arial"/>
              <a:buNone/>
            </a:pPr>
            <a:r>
              <a:rPr b="1" lang="en-GB" sz="1200">
                <a:latin typeface="Barlow"/>
                <a:ea typeface="Barlow"/>
                <a:cs typeface="Barlow"/>
                <a:sym typeface="Barlow"/>
              </a:rPr>
              <a:t>TKINTER</a:t>
            </a:r>
            <a:endParaRPr b="1" sz="1200">
              <a:latin typeface="Barlow"/>
              <a:ea typeface="Barlow"/>
              <a:cs typeface="Barlow"/>
              <a:sym typeface="Barlow"/>
            </a:endParaRPr>
          </a:p>
          <a:p>
            <a:pPr indent="0" lvl="0" marL="0" rtl="0" algn="l">
              <a:lnSpc>
                <a:spcPct val="110000"/>
              </a:lnSpc>
              <a:spcBef>
                <a:spcPts val="0"/>
              </a:spcBef>
              <a:spcAft>
                <a:spcPts val="0"/>
              </a:spcAft>
              <a:buClr>
                <a:schemeClr val="dk1"/>
              </a:buClr>
              <a:buSzPts val="1100"/>
              <a:buFont typeface="Arial"/>
              <a:buNone/>
            </a:pPr>
            <a:r>
              <a:t/>
            </a:r>
            <a:endParaRPr b="1" sz="1300">
              <a:latin typeface="Barlow"/>
              <a:ea typeface="Barlow"/>
              <a:cs typeface="Barlow"/>
              <a:sym typeface="Barlow"/>
            </a:endParaRPr>
          </a:p>
          <a:p>
            <a:pPr indent="0" lvl="0" marL="0" rtl="0" algn="l">
              <a:lnSpc>
                <a:spcPct val="110000"/>
              </a:lnSpc>
              <a:spcBef>
                <a:spcPts val="0"/>
              </a:spcBef>
              <a:spcAft>
                <a:spcPts val="0"/>
              </a:spcAft>
              <a:buClr>
                <a:schemeClr val="dk1"/>
              </a:buClr>
              <a:buSzPts val="1100"/>
              <a:buFont typeface="Arial"/>
              <a:buNone/>
            </a:pPr>
            <a:r>
              <a:rPr b="1" lang="en-GB" sz="1200">
                <a:latin typeface="Barlow"/>
                <a:ea typeface="Barlow"/>
                <a:cs typeface="Barlow"/>
                <a:sym typeface="Barlow"/>
              </a:rPr>
              <a:t>WGWIDGETS</a:t>
            </a:r>
            <a:endParaRPr b="1" sz="1200">
              <a:latin typeface="Barlow"/>
              <a:ea typeface="Barlow"/>
              <a:cs typeface="Barlow"/>
              <a:sym typeface="Barlow"/>
            </a:endParaRPr>
          </a:p>
          <a:p>
            <a:pPr indent="0" lvl="0" marL="0" rtl="0" algn="l">
              <a:lnSpc>
                <a:spcPct val="110000"/>
              </a:lnSpc>
              <a:spcBef>
                <a:spcPts val="0"/>
              </a:spcBef>
              <a:spcAft>
                <a:spcPts val="0"/>
              </a:spcAft>
              <a:buClr>
                <a:schemeClr val="dk1"/>
              </a:buClr>
              <a:buSzPts val="1100"/>
              <a:buFont typeface="Arial"/>
              <a:buNone/>
            </a:pPr>
            <a:r>
              <a:t/>
            </a:r>
            <a:endParaRPr b="1" sz="1200">
              <a:latin typeface="Barlow"/>
              <a:ea typeface="Barlow"/>
              <a:cs typeface="Barlow"/>
              <a:sym typeface="Barlow"/>
            </a:endParaRPr>
          </a:p>
          <a:p>
            <a:pPr indent="0" lvl="0" marL="0" rtl="0" algn="l">
              <a:lnSpc>
                <a:spcPct val="110000"/>
              </a:lnSpc>
              <a:spcBef>
                <a:spcPts val="0"/>
              </a:spcBef>
              <a:spcAft>
                <a:spcPts val="0"/>
              </a:spcAft>
              <a:buClr>
                <a:schemeClr val="dk1"/>
              </a:buClr>
              <a:buSzPts val="1100"/>
              <a:buFont typeface="Arial"/>
              <a:buNone/>
            </a:pPr>
            <a:r>
              <a:rPr b="1" lang="en-GB" sz="1200">
                <a:latin typeface="Barlow"/>
                <a:ea typeface="Barlow"/>
                <a:cs typeface="Barlow"/>
                <a:sym typeface="Barlow"/>
              </a:rPr>
              <a:t>KIVY</a:t>
            </a:r>
            <a:endParaRPr b="1" sz="1200">
              <a:latin typeface="Barlow"/>
              <a:ea typeface="Barlow"/>
              <a:cs typeface="Barlow"/>
              <a:sym typeface="Barlow"/>
            </a:endParaRPr>
          </a:p>
          <a:p>
            <a:pPr indent="0" lvl="0" marL="0" rtl="0" algn="l">
              <a:lnSpc>
                <a:spcPct val="110000"/>
              </a:lnSpc>
              <a:spcBef>
                <a:spcPts val="0"/>
              </a:spcBef>
              <a:spcAft>
                <a:spcPts val="0"/>
              </a:spcAft>
              <a:buClr>
                <a:schemeClr val="dk1"/>
              </a:buClr>
              <a:buSzPts val="1100"/>
              <a:buFont typeface="Arial"/>
              <a:buNone/>
            </a:pPr>
            <a:r>
              <a:t/>
            </a:r>
            <a:endParaRPr b="1" sz="1200">
              <a:latin typeface="Barlow"/>
              <a:ea typeface="Barlow"/>
              <a:cs typeface="Barlow"/>
              <a:sym typeface="Barlow"/>
            </a:endParaRPr>
          </a:p>
          <a:p>
            <a:pPr indent="0" lvl="0" marL="0" rtl="0" algn="l">
              <a:lnSpc>
                <a:spcPct val="110000"/>
              </a:lnSpc>
              <a:spcBef>
                <a:spcPts val="0"/>
              </a:spcBef>
              <a:spcAft>
                <a:spcPts val="0"/>
              </a:spcAft>
              <a:buClr>
                <a:schemeClr val="dk1"/>
              </a:buClr>
              <a:buSzPts val="1100"/>
              <a:buFont typeface="Arial"/>
              <a:buNone/>
            </a:pPr>
            <a:r>
              <a:rPr b="1" lang="en-GB" sz="1200">
                <a:latin typeface="Barlow"/>
                <a:ea typeface="Barlow"/>
                <a:cs typeface="Barlow"/>
                <a:sym typeface="Barlow"/>
              </a:rPr>
              <a:t>PYQT</a:t>
            </a:r>
            <a:endParaRPr b="1" sz="1200">
              <a:latin typeface="Barlow"/>
              <a:ea typeface="Barlow"/>
              <a:cs typeface="Barlow"/>
              <a:sym typeface="Barlow"/>
            </a:endParaRPr>
          </a:p>
          <a:p>
            <a:pPr indent="0" lvl="0" marL="0" rtl="0" algn="l">
              <a:lnSpc>
                <a:spcPct val="110000"/>
              </a:lnSpc>
              <a:spcBef>
                <a:spcPts val="0"/>
              </a:spcBef>
              <a:spcAft>
                <a:spcPts val="0"/>
              </a:spcAft>
              <a:buClr>
                <a:schemeClr val="dk1"/>
              </a:buClr>
              <a:buSzPts val="1100"/>
              <a:buFont typeface="Arial"/>
              <a:buNone/>
            </a:pPr>
            <a:r>
              <a:t/>
            </a:r>
            <a:endParaRPr sz="1200">
              <a:latin typeface="Barlow"/>
              <a:ea typeface="Barlow"/>
              <a:cs typeface="Barlow"/>
              <a:sym typeface="Barlow"/>
            </a:endParaRPr>
          </a:p>
        </p:txBody>
      </p:sp>
      <p:sp>
        <p:nvSpPr>
          <p:cNvPr id="158" name="Google Shape;158;p21"/>
          <p:cNvSpPr txBox="1"/>
          <p:nvPr/>
        </p:nvSpPr>
        <p:spPr>
          <a:xfrm>
            <a:off x="324625" y="951650"/>
            <a:ext cx="5559900" cy="1717800"/>
          </a:xfrm>
          <a:prstGeom prst="rect">
            <a:avLst/>
          </a:prstGeom>
          <a:noFill/>
          <a:ln>
            <a:noFill/>
          </a:ln>
        </p:spPr>
        <p:txBody>
          <a:bodyPr anchorCtr="0" anchor="b" bIns="91425" lIns="91425" spcFirstLastPara="1" rIns="91425" wrap="square" tIns="91425">
            <a:noAutofit/>
          </a:bodyPr>
          <a:lstStyle/>
          <a:p>
            <a:pPr indent="-317500" lvl="0" marL="457200" marR="0" rtl="0" algn="just">
              <a:lnSpc>
                <a:spcPct val="115000"/>
              </a:lnSpc>
              <a:spcBef>
                <a:spcPts val="0"/>
              </a:spcBef>
              <a:spcAft>
                <a:spcPts val="0"/>
              </a:spcAft>
              <a:buSzPts val="1400"/>
              <a:buChar char="●"/>
            </a:pPr>
            <a:r>
              <a:rPr lang="en-GB" sz="1300">
                <a:solidFill>
                  <a:srgbClr val="222222"/>
                </a:solidFill>
                <a:highlight>
                  <a:srgbClr val="FFFFFF"/>
                </a:highlight>
                <a:latin typeface="Barlow"/>
                <a:ea typeface="Barlow"/>
                <a:cs typeface="Barlow"/>
                <a:sym typeface="Barlow"/>
              </a:rPr>
              <a:t>Python can be used to program desktop applications. </a:t>
            </a:r>
            <a:endParaRPr sz="1300">
              <a:solidFill>
                <a:srgbClr val="222222"/>
              </a:solidFill>
              <a:highlight>
                <a:srgbClr val="FFFFFF"/>
              </a:highlight>
              <a:latin typeface="Barlow"/>
              <a:ea typeface="Barlow"/>
              <a:cs typeface="Barlow"/>
              <a:sym typeface="Barlow"/>
            </a:endParaRPr>
          </a:p>
          <a:p>
            <a:pPr indent="-317500" lvl="0" marL="457200" marR="0" rtl="0" algn="just">
              <a:lnSpc>
                <a:spcPct val="115000"/>
              </a:lnSpc>
              <a:spcBef>
                <a:spcPts val="0"/>
              </a:spcBef>
              <a:spcAft>
                <a:spcPts val="0"/>
              </a:spcAft>
              <a:buSzPts val="1400"/>
              <a:buChar char="●"/>
            </a:pPr>
            <a:r>
              <a:rPr lang="en-GB" sz="1300">
                <a:solidFill>
                  <a:srgbClr val="222222"/>
                </a:solidFill>
                <a:highlight>
                  <a:srgbClr val="FFFFFF"/>
                </a:highlight>
                <a:latin typeface="Barlow"/>
                <a:ea typeface="Barlow"/>
                <a:cs typeface="Barlow"/>
                <a:sym typeface="Barlow"/>
              </a:rPr>
              <a:t>It provides libraries that can be used to develop user interfaces. </a:t>
            </a:r>
            <a:endParaRPr sz="1300">
              <a:solidFill>
                <a:srgbClr val="222222"/>
              </a:solidFill>
              <a:highlight>
                <a:srgbClr val="FFFFFF"/>
              </a:highlight>
              <a:latin typeface="Barlow"/>
              <a:ea typeface="Barlow"/>
              <a:cs typeface="Barlow"/>
              <a:sym typeface="Barlow"/>
            </a:endParaRPr>
          </a:p>
          <a:p>
            <a:pPr indent="-317500" lvl="0" marL="457200" marR="0" rtl="0" algn="just">
              <a:lnSpc>
                <a:spcPct val="115000"/>
              </a:lnSpc>
              <a:spcBef>
                <a:spcPts val="0"/>
              </a:spcBef>
              <a:spcAft>
                <a:spcPts val="0"/>
              </a:spcAft>
              <a:buSzPts val="1400"/>
              <a:buChar char="●"/>
            </a:pPr>
            <a:r>
              <a:rPr lang="en-GB" sz="1300">
                <a:solidFill>
                  <a:srgbClr val="222222"/>
                </a:solidFill>
                <a:highlight>
                  <a:srgbClr val="FFFFFF"/>
                </a:highlight>
                <a:latin typeface="Barlow"/>
                <a:ea typeface="Barlow"/>
                <a:cs typeface="Barlow"/>
                <a:sym typeface="Barlow"/>
              </a:rPr>
              <a:t>You can start out with creating simple applications such as Calculators, To-Do apps and create much more complicated applications</a:t>
            </a:r>
            <a:endParaRPr sz="1300">
              <a:solidFill>
                <a:srgbClr val="222222"/>
              </a:solidFill>
              <a:highlight>
                <a:srgbClr val="FFFFFF"/>
              </a:highlight>
              <a:latin typeface="Barlow"/>
              <a:ea typeface="Barlow"/>
              <a:cs typeface="Barlow"/>
              <a:sym typeface="Barlow"/>
            </a:endParaRPr>
          </a:p>
        </p:txBody>
      </p:sp>
      <p:cxnSp>
        <p:nvCxnSpPr>
          <p:cNvPr id="159" name="Google Shape;159;p21"/>
          <p:cNvCxnSpPr/>
          <p:nvPr/>
        </p:nvCxnSpPr>
        <p:spPr>
          <a:xfrm>
            <a:off x="6969900" y="349200"/>
            <a:ext cx="26700" cy="4445100"/>
          </a:xfrm>
          <a:prstGeom prst="straightConnector1">
            <a:avLst/>
          </a:prstGeom>
          <a:noFill/>
          <a:ln cap="flat" cmpd="sng" w="28575">
            <a:solidFill>
              <a:srgbClr val="4A4A4A"/>
            </a:solidFill>
            <a:prstDash val="solid"/>
            <a:round/>
            <a:headEnd len="med" w="med" type="none"/>
            <a:tailEnd len="med" w="med" type="none"/>
          </a:ln>
        </p:spPr>
      </p:cxnSp>
      <p:grpSp>
        <p:nvGrpSpPr>
          <p:cNvPr id="160" name="Google Shape;160;p21"/>
          <p:cNvGrpSpPr/>
          <p:nvPr/>
        </p:nvGrpSpPr>
        <p:grpSpPr>
          <a:xfrm>
            <a:off x="461874" y="2757427"/>
            <a:ext cx="2476901" cy="383760"/>
            <a:chOff x="461874" y="2757427"/>
            <a:chExt cx="2476901" cy="383760"/>
          </a:xfrm>
        </p:grpSpPr>
        <p:sp>
          <p:nvSpPr>
            <p:cNvPr id="161" name="Google Shape;161;p21"/>
            <p:cNvSpPr txBox="1"/>
            <p:nvPr/>
          </p:nvSpPr>
          <p:spPr>
            <a:xfrm>
              <a:off x="805775" y="2802788"/>
              <a:ext cx="2133000" cy="3384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None/>
              </a:pPr>
              <a:r>
                <a:rPr b="1" lang="en-GB" sz="1600">
                  <a:latin typeface="Barlow"/>
                  <a:ea typeface="Barlow"/>
                  <a:cs typeface="Barlow"/>
                  <a:sym typeface="Barlow"/>
                </a:rPr>
                <a:t>REAL EXAMPLES</a:t>
              </a:r>
              <a:endParaRPr b="1" sz="1600">
                <a:solidFill>
                  <a:srgbClr val="000000"/>
                </a:solidFill>
                <a:latin typeface="Barlow"/>
                <a:ea typeface="Barlow"/>
                <a:cs typeface="Barlow"/>
                <a:sym typeface="Barlow"/>
              </a:endParaRPr>
            </a:p>
            <a:p>
              <a:pPr indent="0" lvl="0" marL="0" rtl="0" algn="l">
                <a:lnSpc>
                  <a:spcPct val="110000"/>
                </a:lnSpc>
                <a:spcBef>
                  <a:spcPts val="0"/>
                </a:spcBef>
                <a:spcAft>
                  <a:spcPts val="0"/>
                </a:spcAft>
                <a:buClr>
                  <a:srgbClr val="000000"/>
                </a:buClr>
                <a:buSzPts val="1100"/>
                <a:buFont typeface="Arial"/>
                <a:buNone/>
              </a:pPr>
              <a:r>
                <a:t/>
              </a:r>
              <a:endParaRPr sz="1300">
                <a:latin typeface="Barlow"/>
                <a:ea typeface="Barlow"/>
                <a:cs typeface="Barlow"/>
                <a:sym typeface="Barlow"/>
              </a:endParaRPr>
            </a:p>
          </p:txBody>
        </p:sp>
        <p:pic>
          <p:nvPicPr>
            <p:cNvPr id="162" name="Google Shape;162;p21"/>
            <p:cNvPicPr preferRelativeResize="0"/>
            <p:nvPr/>
          </p:nvPicPr>
          <p:blipFill rotWithShape="1">
            <a:blip r:embed="rId3">
              <a:alphaModFix/>
            </a:blip>
            <a:srcRect b="0" l="0" r="0" t="0"/>
            <a:stretch/>
          </p:blipFill>
          <p:spPr>
            <a:xfrm rot="5400000">
              <a:off x="464675" y="2754626"/>
              <a:ext cx="338299" cy="343901"/>
            </a:xfrm>
            <a:prstGeom prst="rect">
              <a:avLst/>
            </a:prstGeom>
            <a:noFill/>
            <a:ln>
              <a:noFill/>
            </a:ln>
          </p:spPr>
        </p:pic>
      </p:grpSp>
      <p:sp>
        <p:nvSpPr>
          <p:cNvPr id="163" name="Google Shape;163;p21"/>
          <p:cNvSpPr txBox="1"/>
          <p:nvPr/>
        </p:nvSpPr>
        <p:spPr>
          <a:xfrm>
            <a:off x="692775" y="4689850"/>
            <a:ext cx="1710300" cy="3204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GB" sz="1100">
                <a:solidFill>
                  <a:srgbClr val="222222"/>
                </a:solidFill>
                <a:highlight>
                  <a:schemeClr val="lt1"/>
                </a:highlight>
                <a:latin typeface="Barlow"/>
                <a:ea typeface="Barlow"/>
                <a:cs typeface="Barlow"/>
                <a:sym typeface="Barlow"/>
              </a:rPr>
              <a:t>Calculatr</a:t>
            </a:r>
            <a:endParaRPr/>
          </a:p>
        </p:txBody>
      </p:sp>
      <p:sp>
        <p:nvSpPr>
          <p:cNvPr id="164" name="Google Shape;164;p21"/>
          <p:cNvSpPr txBox="1"/>
          <p:nvPr/>
        </p:nvSpPr>
        <p:spPr>
          <a:xfrm>
            <a:off x="2403075" y="4689850"/>
            <a:ext cx="1710300" cy="3204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GB" sz="1100">
                <a:solidFill>
                  <a:srgbClr val="222222"/>
                </a:solidFill>
                <a:highlight>
                  <a:schemeClr val="lt1"/>
                </a:highlight>
                <a:latin typeface="Barlow"/>
                <a:ea typeface="Barlow"/>
                <a:cs typeface="Barlow"/>
                <a:sym typeface="Barlow"/>
              </a:rPr>
              <a:t>Countdown</a:t>
            </a:r>
            <a:endParaRPr/>
          </a:p>
        </p:txBody>
      </p:sp>
      <p:sp>
        <p:nvSpPr>
          <p:cNvPr id="165" name="Google Shape;165;p21"/>
          <p:cNvSpPr txBox="1"/>
          <p:nvPr/>
        </p:nvSpPr>
        <p:spPr>
          <a:xfrm>
            <a:off x="5128588" y="4689850"/>
            <a:ext cx="2106600" cy="3204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GB" sz="1100">
                <a:solidFill>
                  <a:srgbClr val="222222"/>
                </a:solidFill>
                <a:highlight>
                  <a:schemeClr val="lt1"/>
                </a:highlight>
                <a:latin typeface="Barlow"/>
                <a:ea typeface="Barlow"/>
                <a:cs typeface="Barlow"/>
                <a:sym typeface="Barlow"/>
              </a:rPr>
              <a:t>To-do list</a:t>
            </a:r>
            <a:endParaRPr/>
          </a:p>
        </p:txBody>
      </p:sp>
      <p:pic>
        <p:nvPicPr>
          <p:cNvPr id="166" name="Google Shape;166;p21"/>
          <p:cNvPicPr preferRelativeResize="0"/>
          <p:nvPr/>
        </p:nvPicPr>
        <p:blipFill rotWithShape="1">
          <a:blip r:embed="rId4">
            <a:alphaModFix/>
          </a:blip>
          <a:srcRect b="0" l="6085" r="51448" t="0"/>
          <a:stretch/>
        </p:blipFill>
        <p:spPr>
          <a:xfrm>
            <a:off x="801975" y="3201112"/>
            <a:ext cx="1144202" cy="1515587"/>
          </a:xfrm>
          <a:prstGeom prst="rect">
            <a:avLst/>
          </a:prstGeom>
          <a:noFill/>
          <a:ln>
            <a:noFill/>
          </a:ln>
        </p:spPr>
      </p:pic>
      <p:pic>
        <p:nvPicPr>
          <p:cNvPr id="167" name="Google Shape;167;p21"/>
          <p:cNvPicPr preferRelativeResize="0"/>
          <p:nvPr/>
        </p:nvPicPr>
        <p:blipFill rotWithShape="1">
          <a:blip r:embed="rId5">
            <a:alphaModFix/>
          </a:blip>
          <a:srcRect b="0" l="0" r="0" t="0"/>
          <a:stretch/>
        </p:blipFill>
        <p:spPr>
          <a:xfrm>
            <a:off x="2403075" y="3193739"/>
            <a:ext cx="2207124" cy="1443561"/>
          </a:xfrm>
          <a:prstGeom prst="rect">
            <a:avLst/>
          </a:prstGeom>
          <a:noFill/>
          <a:ln cap="flat" cmpd="sng" w="9525">
            <a:solidFill>
              <a:schemeClr val="dk2"/>
            </a:solidFill>
            <a:prstDash val="solid"/>
            <a:round/>
            <a:headEnd len="sm" w="sm" type="none"/>
            <a:tailEnd len="sm" w="sm" type="none"/>
          </a:ln>
        </p:spPr>
      </p:pic>
      <p:pic>
        <p:nvPicPr>
          <p:cNvPr id="168" name="Google Shape;168;p21"/>
          <p:cNvPicPr preferRelativeResize="0"/>
          <p:nvPr/>
        </p:nvPicPr>
        <p:blipFill rotWithShape="1">
          <a:blip r:embed="rId6">
            <a:alphaModFix/>
          </a:blip>
          <a:srcRect b="33494" l="14839" r="54443" t="8964"/>
          <a:stretch/>
        </p:blipFill>
        <p:spPr>
          <a:xfrm>
            <a:off x="5128600" y="3201100"/>
            <a:ext cx="1027450" cy="1443551"/>
          </a:xfrm>
          <a:prstGeom prst="rect">
            <a:avLst/>
          </a:prstGeom>
          <a:noFill/>
          <a:ln cap="flat" cmpd="sng" w="9525">
            <a:solidFill>
              <a:schemeClr val="dk2"/>
            </a:solidFill>
            <a:prstDash val="solid"/>
            <a:round/>
            <a:headEnd len="sm" w="sm" type="none"/>
            <a:tailEnd len="sm" w="sm" type="none"/>
          </a:ln>
        </p:spPr>
      </p:pic>
      <p:pic>
        <p:nvPicPr>
          <p:cNvPr id="169" name="Google Shape;169;p21"/>
          <p:cNvPicPr preferRelativeResize="0"/>
          <p:nvPr/>
        </p:nvPicPr>
        <p:blipFill>
          <a:blip r:embed="rId7">
            <a:alphaModFix/>
          </a:blip>
          <a:stretch>
            <a:fillRect/>
          </a:stretch>
        </p:blipFill>
        <p:spPr>
          <a:xfrm>
            <a:off x="7202700" y="793113"/>
            <a:ext cx="1399075" cy="1399075"/>
          </a:xfrm>
          <a:prstGeom prst="rect">
            <a:avLst/>
          </a:prstGeom>
          <a:noFill/>
          <a:ln>
            <a:noFill/>
          </a:ln>
        </p:spPr>
      </p:pic>
      <p:pic>
        <p:nvPicPr>
          <p:cNvPr id="170" name="Google Shape;170;p21"/>
          <p:cNvPicPr preferRelativeResize="0"/>
          <p:nvPr/>
        </p:nvPicPr>
        <p:blipFill rotWithShape="1">
          <a:blip r:embed="rId3">
            <a:alphaModFix/>
          </a:blip>
          <a:srcRect b="0" l="0" r="0" t="0"/>
          <a:stretch/>
        </p:blipFill>
        <p:spPr>
          <a:xfrm rot="5400000">
            <a:off x="7205500" y="3913451"/>
            <a:ext cx="338299" cy="343901"/>
          </a:xfrm>
          <a:prstGeom prst="rect">
            <a:avLst/>
          </a:prstGeom>
          <a:noFill/>
          <a:ln>
            <a:noFill/>
          </a:ln>
        </p:spPr>
      </p:pic>
      <p:sp>
        <p:nvSpPr>
          <p:cNvPr id="171" name="Google Shape;171;p21"/>
          <p:cNvSpPr txBox="1"/>
          <p:nvPr/>
        </p:nvSpPr>
        <p:spPr>
          <a:xfrm>
            <a:off x="7161325" y="4262325"/>
            <a:ext cx="1839900" cy="7050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Clr>
                <a:schemeClr val="dk1"/>
              </a:buClr>
              <a:buSzPts val="1100"/>
              <a:buFont typeface="Arial"/>
              <a:buNone/>
            </a:pPr>
            <a:r>
              <a:rPr b="1" lang="en-GB" sz="1200">
                <a:solidFill>
                  <a:srgbClr val="F54996"/>
                </a:solidFill>
                <a:latin typeface="Barlow"/>
                <a:ea typeface="Barlow"/>
                <a:cs typeface="Barlow"/>
                <a:sym typeface="Barlow"/>
              </a:rPr>
              <a:t>TYPE/SHARE YOUR QUESTIONS/COMMENTS IN THE CHAT BOX</a:t>
            </a:r>
            <a:endParaRPr b="1" sz="2000">
              <a:solidFill>
                <a:srgbClr val="F54996"/>
              </a:solidFill>
              <a:latin typeface="Barlow"/>
              <a:ea typeface="Barlow"/>
              <a:cs typeface="Barlow"/>
              <a:sym typeface="Barlow"/>
            </a:endParaRPr>
          </a:p>
          <a:p>
            <a:pPr indent="0" lvl="0" marL="0" rtl="0" algn="r">
              <a:lnSpc>
                <a:spcPct val="110000"/>
              </a:lnSpc>
              <a:spcBef>
                <a:spcPts val="0"/>
              </a:spcBef>
              <a:spcAft>
                <a:spcPts val="0"/>
              </a:spcAft>
              <a:buNone/>
            </a:pPr>
            <a:r>
              <a:t/>
            </a:r>
            <a:endParaRPr sz="1800">
              <a:solidFill>
                <a:srgbClr val="F54996"/>
              </a:solidFill>
              <a:latin typeface="Barlow"/>
              <a:ea typeface="Barlow"/>
              <a:cs typeface="Barlow"/>
              <a:sym typeface="Barlow"/>
            </a:endParaRPr>
          </a:p>
          <a:p>
            <a:pPr indent="0" lvl="0" marL="0" rtl="0" algn="ctr">
              <a:lnSpc>
                <a:spcPct val="110000"/>
              </a:lnSpc>
              <a:spcBef>
                <a:spcPts val="0"/>
              </a:spcBef>
              <a:spcAft>
                <a:spcPts val="0"/>
              </a:spcAft>
              <a:buNone/>
            </a:pPr>
            <a:r>
              <a:t/>
            </a:r>
            <a:endParaRPr sz="800">
              <a:solidFill>
                <a:srgbClr val="F54996"/>
              </a:solidFill>
              <a:latin typeface="Barlow"/>
              <a:ea typeface="Barlow"/>
              <a:cs typeface="Barlow"/>
              <a:sym typeface="Barlow"/>
            </a:endParaRPr>
          </a:p>
          <a:p>
            <a:pPr indent="0" lvl="0" marL="0" rtl="0" algn="ctr">
              <a:lnSpc>
                <a:spcPct val="110000"/>
              </a:lnSpc>
              <a:spcBef>
                <a:spcPts val="0"/>
              </a:spcBef>
              <a:spcAft>
                <a:spcPts val="0"/>
              </a:spcAft>
              <a:buNone/>
            </a:pPr>
            <a:r>
              <a:rPr lang="en-GB" sz="800">
                <a:solidFill>
                  <a:srgbClr val="F54996"/>
                </a:solidFill>
                <a:latin typeface="Barlow"/>
                <a:ea typeface="Barlow"/>
                <a:cs typeface="Barlow"/>
                <a:sym typeface="Barlow"/>
              </a:rPr>
              <a:t> </a:t>
            </a:r>
            <a:endParaRPr sz="800">
              <a:solidFill>
                <a:srgbClr val="F54996"/>
              </a:solidFill>
              <a:latin typeface="Barlow"/>
              <a:ea typeface="Barlow"/>
              <a:cs typeface="Barlow"/>
              <a:sym typeface="Barlow"/>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